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8" r:id="rId4"/>
    <p:sldId id="271" r:id="rId5"/>
    <p:sldId id="269" r:id="rId6"/>
    <p:sldId id="266" r:id="rId7"/>
    <p:sldId id="265" r:id="rId8"/>
    <p:sldId id="264" r:id="rId9"/>
    <p:sldId id="263" r:id="rId10"/>
    <p:sldId id="270" r:id="rId11"/>
    <p:sldId id="272" r:id="rId12"/>
    <p:sldId id="274" r:id="rId13"/>
    <p:sldId id="288" r:id="rId14"/>
    <p:sldId id="285" r:id="rId15"/>
    <p:sldId id="286" r:id="rId16"/>
    <p:sldId id="276" r:id="rId17"/>
    <p:sldId id="277" r:id="rId18"/>
    <p:sldId id="280" r:id="rId19"/>
    <p:sldId id="289" r:id="rId20"/>
    <p:sldId id="281" r:id="rId21"/>
    <p:sldId id="278" r:id="rId22"/>
    <p:sldId id="291" r:id="rId23"/>
    <p:sldId id="290" r:id="rId24"/>
    <p:sldId id="282" r:id="rId25"/>
    <p:sldId id="292" r:id="rId26"/>
    <p:sldId id="295" r:id="rId27"/>
    <p:sldId id="334" r:id="rId28"/>
    <p:sldId id="293" r:id="rId29"/>
    <p:sldId id="296" r:id="rId30"/>
    <p:sldId id="335" r:id="rId31"/>
    <p:sldId id="313" r:id="rId32"/>
    <p:sldId id="302" r:id="rId33"/>
    <p:sldId id="301" r:id="rId34"/>
    <p:sldId id="305" r:id="rId35"/>
    <p:sldId id="311" r:id="rId36"/>
    <p:sldId id="310" r:id="rId37"/>
    <p:sldId id="309" r:id="rId38"/>
    <p:sldId id="308" r:id="rId39"/>
    <p:sldId id="326" r:id="rId40"/>
    <p:sldId id="327" r:id="rId41"/>
    <p:sldId id="328" r:id="rId42"/>
    <p:sldId id="329" r:id="rId43"/>
    <p:sldId id="330" r:id="rId44"/>
    <p:sldId id="331" r:id="rId45"/>
    <p:sldId id="332" r:id="rId46"/>
    <p:sldId id="307" r:id="rId47"/>
    <p:sldId id="317" r:id="rId48"/>
    <p:sldId id="306" r:id="rId49"/>
    <p:sldId id="324" r:id="rId50"/>
    <p:sldId id="323" r:id="rId51"/>
    <p:sldId id="325" r:id="rId52"/>
    <p:sldId id="322" r:id="rId53"/>
    <p:sldId id="321" r:id="rId54"/>
    <p:sldId id="320" r:id="rId55"/>
    <p:sldId id="319" r:id="rId56"/>
    <p:sldId id="318" r:id="rId57"/>
    <p:sldId id="336" r:id="rId58"/>
    <p:sldId id="316" r:id="rId59"/>
    <p:sldId id="315" r:id="rId60"/>
    <p:sldId id="28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63C4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94" autoAdjust="0"/>
    <p:restoredTop sz="94660"/>
  </p:normalViewPr>
  <p:slideViewPr>
    <p:cSldViewPr snapToGrid="0">
      <p:cViewPr varScale="1">
        <p:scale>
          <a:sx n="72" d="100"/>
          <a:sy n="72" d="100"/>
        </p:scale>
        <p:origin x="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9AE7F3-BA4C-4CC3-AE17-DBD58C1B1994}" type="datetimeFigureOut">
              <a:rPr lang="en-US" smtClean="0"/>
              <a:t>03-May-22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8B53C-E7F4-4A76-A281-70B6E32FA7A4}" type="slidenum">
              <a:rPr lang="en-US" smtClean="0"/>
              <a:t>‹#›</a:t>
            </a:fld>
            <a:endParaRPr lang="en-US"/>
          </a:p>
        </p:txBody>
      </p:sp>
    </p:spTree>
    <p:extLst>
      <p:ext uri="{BB962C8B-B14F-4D97-AF65-F5344CB8AC3E}">
        <p14:creationId xmlns:p14="http://schemas.microsoft.com/office/powerpoint/2010/main" val="422171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9AE7F3-BA4C-4CC3-AE17-DBD58C1B1994}" type="datetimeFigureOut">
              <a:rPr lang="en-US" smtClean="0"/>
              <a:t>03-May-22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8B53C-E7F4-4A76-A281-70B6E32FA7A4}" type="slidenum">
              <a:rPr lang="en-US" smtClean="0"/>
              <a:t>‹#›</a:t>
            </a:fld>
            <a:endParaRPr lang="en-US"/>
          </a:p>
        </p:txBody>
      </p:sp>
    </p:spTree>
    <p:extLst>
      <p:ext uri="{BB962C8B-B14F-4D97-AF65-F5344CB8AC3E}">
        <p14:creationId xmlns:p14="http://schemas.microsoft.com/office/powerpoint/2010/main" val="2225845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9AE7F3-BA4C-4CC3-AE17-DBD58C1B1994}" type="datetimeFigureOut">
              <a:rPr lang="en-US" smtClean="0"/>
              <a:t>03-May-22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8B53C-E7F4-4A76-A281-70B6E32FA7A4}" type="slidenum">
              <a:rPr lang="en-US" smtClean="0"/>
              <a:t>‹#›</a:t>
            </a:fld>
            <a:endParaRPr lang="en-US"/>
          </a:p>
        </p:txBody>
      </p:sp>
    </p:spTree>
    <p:extLst>
      <p:ext uri="{BB962C8B-B14F-4D97-AF65-F5344CB8AC3E}">
        <p14:creationId xmlns:p14="http://schemas.microsoft.com/office/powerpoint/2010/main" val="1194102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9AE7F3-BA4C-4CC3-AE17-DBD58C1B1994}" type="datetimeFigureOut">
              <a:rPr lang="en-US" smtClean="0"/>
              <a:t>03-May-22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8B53C-E7F4-4A76-A281-70B6E32FA7A4}" type="slidenum">
              <a:rPr lang="en-US" smtClean="0"/>
              <a:t>‹#›</a:t>
            </a:fld>
            <a:endParaRPr lang="en-US"/>
          </a:p>
        </p:txBody>
      </p:sp>
    </p:spTree>
    <p:extLst>
      <p:ext uri="{BB962C8B-B14F-4D97-AF65-F5344CB8AC3E}">
        <p14:creationId xmlns:p14="http://schemas.microsoft.com/office/powerpoint/2010/main" val="6928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9AE7F3-BA4C-4CC3-AE17-DBD58C1B1994}" type="datetimeFigureOut">
              <a:rPr lang="en-US" smtClean="0"/>
              <a:t>03-May-22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8B53C-E7F4-4A76-A281-70B6E32FA7A4}" type="slidenum">
              <a:rPr lang="en-US" smtClean="0"/>
              <a:t>‹#›</a:t>
            </a:fld>
            <a:endParaRPr lang="en-US"/>
          </a:p>
        </p:txBody>
      </p:sp>
    </p:spTree>
    <p:extLst>
      <p:ext uri="{BB962C8B-B14F-4D97-AF65-F5344CB8AC3E}">
        <p14:creationId xmlns:p14="http://schemas.microsoft.com/office/powerpoint/2010/main" val="4108664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9AE7F3-BA4C-4CC3-AE17-DBD58C1B1994}" type="datetimeFigureOut">
              <a:rPr lang="en-US" smtClean="0"/>
              <a:t>03-May-22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8B53C-E7F4-4A76-A281-70B6E32FA7A4}" type="slidenum">
              <a:rPr lang="en-US" smtClean="0"/>
              <a:t>‹#›</a:t>
            </a:fld>
            <a:endParaRPr lang="en-US"/>
          </a:p>
        </p:txBody>
      </p:sp>
    </p:spTree>
    <p:extLst>
      <p:ext uri="{BB962C8B-B14F-4D97-AF65-F5344CB8AC3E}">
        <p14:creationId xmlns:p14="http://schemas.microsoft.com/office/powerpoint/2010/main" val="2637444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9AE7F3-BA4C-4CC3-AE17-DBD58C1B1994}" type="datetimeFigureOut">
              <a:rPr lang="en-US" smtClean="0"/>
              <a:t>03-May-22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D8B53C-E7F4-4A76-A281-70B6E32FA7A4}" type="slidenum">
              <a:rPr lang="en-US" smtClean="0"/>
              <a:t>‹#›</a:t>
            </a:fld>
            <a:endParaRPr lang="en-US"/>
          </a:p>
        </p:txBody>
      </p:sp>
    </p:spTree>
    <p:extLst>
      <p:ext uri="{BB962C8B-B14F-4D97-AF65-F5344CB8AC3E}">
        <p14:creationId xmlns:p14="http://schemas.microsoft.com/office/powerpoint/2010/main" val="309977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9AE7F3-BA4C-4CC3-AE17-DBD58C1B1994}" type="datetimeFigureOut">
              <a:rPr lang="en-US" smtClean="0"/>
              <a:t>03-May-22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D8B53C-E7F4-4A76-A281-70B6E32FA7A4}" type="slidenum">
              <a:rPr lang="en-US" smtClean="0"/>
              <a:t>‹#›</a:t>
            </a:fld>
            <a:endParaRPr lang="en-US"/>
          </a:p>
        </p:txBody>
      </p:sp>
    </p:spTree>
    <p:extLst>
      <p:ext uri="{BB962C8B-B14F-4D97-AF65-F5344CB8AC3E}">
        <p14:creationId xmlns:p14="http://schemas.microsoft.com/office/powerpoint/2010/main" val="3285566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AE7F3-BA4C-4CC3-AE17-DBD58C1B1994}" type="datetimeFigureOut">
              <a:rPr lang="en-US" smtClean="0"/>
              <a:t>03-May-22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D8B53C-E7F4-4A76-A281-70B6E32FA7A4}" type="slidenum">
              <a:rPr lang="en-US" smtClean="0"/>
              <a:t>‹#›</a:t>
            </a:fld>
            <a:endParaRPr lang="en-US"/>
          </a:p>
        </p:txBody>
      </p:sp>
    </p:spTree>
    <p:extLst>
      <p:ext uri="{BB962C8B-B14F-4D97-AF65-F5344CB8AC3E}">
        <p14:creationId xmlns:p14="http://schemas.microsoft.com/office/powerpoint/2010/main" val="1890219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9AE7F3-BA4C-4CC3-AE17-DBD58C1B1994}" type="datetimeFigureOut">
              <a:rPr lang="en-US" smtClean="0"/>
              <a:t>03-May-22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8B53C-E7F4-4A76-A281-70B6E32FA7A4}" type="slidenum">
              <a:rPr lang="en-US" smtClean="0"/>
              <a:t>‹#›</a:t>
            </a:fld>
            <a:endParaRPr lang="en-US"/>
          </a:p>
        </p:txBody>
      </p:sp>
    </p:spTree>
    <p:extLst>
      <p:ext uri="{BB962C8B-B14F-4D97-AF65-F5344CB8AC3E}">
        <p14:creationId xmlns:p14="http://schemas.microsoft.com/office/powerpoint/2010/main" val="262510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9AE7F3-BA4C-4CC3-AE17-DBD58C1B1994}" type="datetimeFigureOut">
              <a:rPr lang="en-US" smtClean="0"/>
              <a:t>03-May-22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8B53C-E7F4-4A76-A281-70B6E32FA7A4}" type="slidenum">
              <a:rPr lang="en-US" smtClean="0"/>
              <a:t>‹#›</a:t>
            </a:fld>
            <a:endParaRPr lang="en-US"/>
          </a:p>
        </p:txBody>
      </p:sp>
    </p:spTree>
    <p:extLst>
      <p:ext uri="{BB962C8B-B14F-4D97-AF65-F5344CB8AC3E}">
        <p14:creationId xmlns:p14="http://schemas.microsoft.com/office/powerpoint/2010/main" val="1834474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0000"/>
            <a:lum/>
            <a:extLst>
              <a:ext uri="{BEBA8EAE-BF5A-486C-A8C5-ECC9F3942E4B}">
                <a14:imgProps xmlns:a14="http://schemas.microsoft.com/office/drawing/2010/main">
                  <a14:imgLayer r:embed="rId14">
                    <a14:imgEffect>
                      <a14:brightnessContrast bright="-52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9AE7F3-BA4C-4CC3-AE17-DBD58C1B1994}" type="datetimeFigureOut">
              <a:rPr lang="en-US" smtClean="0"/>
              <a:t>03-May-22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8B53C-E7F4-4A76-A281-70B6E32FA7A4}" type="slidenum">
              <a:rPr lang="en-US" smtClean="0"/>
              <a:t>‹#›</a:t>
            </a:fld>
            <a:endParaRPr lang="en-US"/>
          </a:p>
        </p:txBody>
      </p:sp>
    </p:spTree>
    <p:extLst>
      <p:ext uri="{BB962C8B-B14F-4D97-AF65-F5344CB8AC3E}">
        <p14:creationId xmlns:p14="http://schemas.microsoft.com/office/powerpoint/2010/main" val="1904286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00876" y="4106"/>
            <a:ext cx="7338773" cy="1107996"/>
          </a:xfrm>
          <a:prstGeom prst="rect">
            <a:avLst/>
          </a:prstGeom>
          <a:noFill/>
        </p:spPr>
        <p:txBody>
          <a:bodyPr wrap="square" rtlCol="0">
            <a:spAutoFit/>
          </a:bodyPr>
          <a:lstStyle/>
          <a:p>
            <a:pPr algn="ctr"/>
            <a:r>
              <a:rPr lang="en-US" sz="6600" b="1" dirty="0" smtClean="0">
                <a:ln w="22225">
                  <a:solidFill>
                    <a:schemeClr val="accent2"/>
                  </a:solidFill>
                  <a:prstDash val="solid"/>
                </a:ln>
                <a:solidFill>
                  <a:schemeClr val="bg1"/>
                </a:solidFill>
                <a:cs typeface="Arial" panose="020B0604020202020204" pitchFamily="34" charset="0"/>
              </a:rPr>
              <a:t>Fitness</a:t>
            </a:r>
            <a:r>
              <a:rPr lang="en-US" sz="6600" b="1" dirty="0" smtClean="0">
                <a:ln w="22225">
                  <a:solidFill>
                    <a:schemeClr val="accent2"/>
                  </a:solidFill>
                  <a:prstDash val="solid"/>
                </a:ln>
                <a:solidFill>
                  <a:schemeClr val="accent2">
                    <a:lumMod val="40000"/>
                    <a:lumOff val="60000"/>
                  </a:schemeClr>
                </a:solidFill>
                <a:cs typeface="Arial" panose="020B0604020202020204" pitchFamily="34" charset="0"/>
              </a:rPr>
              <a:t> </a:t>
            </a:r>
            <a:r>
              <a:rPr lang="en-US" sz="6600" b="1" dirty="0" smtClean="0">
                <a:ln w="22225">
                  <a:solidFill>
                    <a:schemeClr val="accent2"/>
                  </a:solidFill>
                  <a:prstDash val="solid"/>
                </a:ln>
                <a:solidFill>
                  <a:schemeClr val="bg1"/>
                </a:solidFill>
                <a:cs typeface="Arial" panose="020B0604020202020204" pitchFamily="34" charset="0"/>
              </a:rPr>
              <a:t>Center</a:t>
            </a:r>
            <a:endParaRPr lang="en-US" sz="6600" dirty="0">
              <a:solidFill>
                <a:schemeClr val="bg1"/>
              </a:solidFill>
              <a:cs typeface="Arial" panose="020B0604020202020204" pitchFamily="34" charset="0"/>
            </a:endParaRPr>
          </a:p>
        </p:txBody>
      </p:sp>
      <p:sp>
        <p:nvSpPr>
          <p:cNvPr id="6" name="Subtitle 2"/>
          <p:cNvSpPr>
            <a:spLocks noGrp="1"/>
          </p:cNvSpPr>
          <p:nvPr>
            <p:ph type="subTitle" idx="1"/>
          </p:nvPr>
        </p:nvSpPr>
        <p:spPr>
          <a:xfrm>
            <a:off x="2881649" y="3424832"/>
            <a:ext cx="6858000" cy="529341"/>
          </a:xfrm>
        </p:spPr>
        <p:txBody>
          <a:bodyPr>
            <a:noAutofit/>
          </a:bodyPr>
          <a:lstStyle/>
          <a:p>
            <a:r>
              <a:rPr lang="en-US" sz="3200" dirty="0" smtClean="0">
                <a:solidFill>
                  <a:schemeClr val="bg1"/>
                </a:solidFill>
              </a:rPr>
              <a:t>Presented By </a:t>
            </a:r>
            <a:r>
              <a:rPr lang="en-US" sz="3200" dirty="0">
                <a:solidFill>
                  <a:schemeClr val="bg1"/>
                </a:solidFill>
              </a:rPr>
              <a:t>: - </a:t>
            </a:r>
            <a:r>
              <a:rPr lang="en-US" sz="3200" dirty="0" smtClean="0">
                <a:solidFill>
                  <a:schemeClr val="bg1"/>
                </a:solidFill>
              </a:rPr>
              <a:t>B.Sc.(IT) Semester-VI</a:t>
            </a:r>
            <a:endParaRPr lang="en-US" sz="3200" dirty="0">
              <a:solidFill>
                <a:schemeClr val="bg1"/>
              </a:solidFill>
            </a:endParaRPr>
          </a:p>
        </p:txBody>
      </p:sp>
      <p:sp>
        <p:nvSpPr>
          <p:cNvPr id="7" name="Subtitle 2"/>
          <p:cNvSpPr txBox="1">
            <a:spLocks/>
          </p:cNvSpPr>
          <p:nvPr/>
        </p:nvSpPr>
        <p:spPr>
          <a:xfrm>
            <a:off x="356439" y="4549640"/>
            <a:ext cx="4311095" cy="769328"/>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chemeClr val="bg1"/>
                </a:solidFill>
              </a:rPr>
              <a:t>Guided </a:t>
            </a:r>
            <a:r>
              <a:rPr lang="en-US" sz="2000" b="1" dirty="0" smtClean="0">
                <a:solidFill>
                  <a:schemeClr val="bg1"/>
                </a:solidFill>
              </a:rPr>
              <a:t>By : Ms. Dhara Darji</a:t>
            </a:r>
            <a:endParaRPr lang="en-US" sz="2000" b="1" dirty="0">
              <a:solidFill>
                <a:schemeClr val="bg1"/>
              </a:solidFill>
            </a:endParaRPr>
          </a:p>
          <a:p>
            <a:pPr algn="l"/>
            <a:r>
              <a:rPr lang="en-US" sz="2000" b="1" dirty="0">
                <a:solidFill>
                  <a:schemeClr val="bg1"/>
                </a:solidFill>
              </a:rPr>
              <a:t>Internal Guide </a:t>
            </a:r>
            <a:r>
              <a:rPr lang="en-US" sz="2000" b="1" dirty="0" smtClean="0">
                <a:solidFill>
                  <a:schemeClr val="bg1"/>
                </a:solidFill>
              </a:rPr>
              <a:t>name:- Ms. Dhara Darji</a:t>
            </a:r>
          </a:p>
          <a:p>
            <a:pPr algn="l"/>
            <a:r>
              <a:rPr lang="en-US" sz="2000" b="1" dirty="0" smtClean="0">
                <a:solidFill>
                  <a:schemeClr val="bg1"/>
                </a:solidFill>
              </a:rPr>
              <a:t> </a:t>
            </a:r>
            <a:endParaRPr lang="en-US" sz="2000" b="1" dirty="0">
              <a:solidFill>
                <a:schemeClr val="bg1"/>
              </a:solidFill>
            </a:endParaRPr>
          </a:p>
        </p:txBody>
      </p:sp>
      <p:sp>
        <p:nvSpPr>
          <p:cNvPr id="8" name="Subtitle 2"/>
          <p:cNvSpPr txBox="1">
            <a:spLocks/>
          </p:cNvSpPr>
          <p:nvPr/>
        </p:nvSpPr>
        <p:spPr>
          <a:xfrm>
            <a:off x="8622407" y="4129181"/>
            <a:ext cx="3457978" cy="89488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b="1" dirty="0">
                <a:solidFill>
                  <a:schemeClr val="bg1"/>
                </a:solidFill>
              </a:rPr>
              <a:t>Presented By:</a:t>
            </a:r>
          </a:p>
          <a:p>
            <a:pPr algn="r"/>
            <a:r>
              <a:rPr lang="en-US" sz="2000" b="1" dirty="0" smtClean="0">
                <a:solidFill>
                  <a:schemeClr val="bg1"/>
                </a:solidFill>
              </a:rPr>
              <a:t>Ashish Soni[19082231054]</a:t>
            </a:r>
            <a:endParaRPr lang="en-US" sz="2000" b="1" dirty="0">
              <a:solidFill>
                <a:schemeClr val="bg1"/>
              </a:solidFill>
            </a:endParaRPr>
          </a:p>
          <a:p>
            <a:pPr algn="r"/>
            <a:r>
              <a:rPr lang="en-US" sz="2000" b="1" dirty="0" smtClean="0">
                <a:solidFill>
                  <a:schemeClr val="bg1"/>
                </a:solidFill>
              </a:rPr>
              <a:t>Shrey Patel [19082231036]</a:t>
            </a:r>
            <a:endParaRPr lang="en-US" sz="2000" b="1" dirty="0">
              <a:solidFill>
                <a:schemeClr val="bg1"/>
              </a:solidFill>
            </a:endParaRPr>
          </a:p>
          <a:p>
            <a:pPr algn="r"/>
            <a:endParaRPr lang="en-US" sz="2000" b="1" dirty="0">
              <a:solidFill>
                <a:schemeClr val="bg1"/>
              </a:solidFill>
            </a:endParaRPr>
          </a:p>
        </p:txBody>
      </p:sp>
      <p:sp>
        <p:nvSpPr>
          <p:cNvPr id="9" name="Rectangle 8"/>
          <p:cNvSpPr/>
          <p:nvPr/>
        </p:nvSpPr>
        <p:spPr>
          <a:xfrm>
            <a:off x="4024649" y="5318968"/>
            <a:ext cx="4572000" cy="1200329"/>
          </a:xfrm>
          <a:prstGeom prst="rect">
            <a:avLst/>
          </a:prstGeom>
          <a:noFill/>
        </p:spPr>
        <p:txBody>
          <a:bodyPr>
            <a:spAutoFit/>
          </a:bodyPr>
          <a:lstStyle/>
          <a:p>
            <a:pPr algn="ctr"/>
            <a:r>
              <a:rPr lang="en-US" b="1" dirty="0">
                <a:solidFill>
                  <a:schemeClr val="bg2"/>
                </a:solidFill>
                <a:cs typeface="Arial" panose="020B0604020202020204" pitchFamily="34" charset="0"/>
              </a:rPr>
              <a:t>Submitted to </a:t>
            </a:r>
            <a:br>
              <a:rPr lang="en-US" b="1" dirty="0">
                <a:solidFill>
                  <a:schemeClr val="bg2"/>
                </a:solidFill>
                <a:cs typeface="Arial" panose="020B0604020202020204" pitchFamily="34" charset="0"/>
              </a:rPr>
            </a:br>
            <a:r>
              <a:rPr lang="en-US" b="1" dirty="0">
                <a:solidFill>
                  <a:schemeClr val="bg2"/>
                </a:solidFill>
                <a:cs typeface="Arial" panose="020B0604020202020204" pitchFamily="34" charset="0"/>
              </a:rPr>
              <a:t>Department of Computer Science,</a:t>
            </a:r>
          </a:p>
          <a:p>
            <a:pPr algn="ctr"/>
            <a:r>
              <a:rPr lang="en-US" b="1" dirty="0">
                <a:solidFill>
                  <a:schemeClr val="bg2"/>
                </a:solidFill>
                <a:cs typeface="Arial" panose="020B0604020202020204" pitchFamily="34" charset="0"/>
              </a:rPr>
              <a:t>GANPAT UNIVERSITY</a:t>
            </a:r>
          </a:p>
          <a:p>
            <a:pPr algn="ctr"/>
            <a:r>
              <a:rPr lang="en-US" b="1" dirty="0">
                <a:solidFill>
                  <a:schemeClr val="bg2"/>
                </a:solidFill>
                <a:cs typeface="Arial" panose="020B0604020202020204" pitchFamily="34" charset="0"/>
              </a:rPr>
              <a:t>April - May 2022</a:t>
            </a:r>
          </a:p>
        </p:txBody>
      </p:sp>
      <p:pic>
        <p:nvPicPr>
          <p:cNvPr id="11" name="Picture 10"/>
          <p:cNvPicPr>
            <a:picLocks noChangeAspect="1"/>
          </p:cNvPicPr>
          <p:nvPr/>
        </p:nvPicPr>
        <p:blipFill>
          <a:blip r:embed="rId2"/>
          <a:stretch>
            <a:fillRect/>
          </a:stretch>
        </p:blipFill>
        <p:spPr>
          <a:xfrm>
            <a:off x="4453761" y="1669245"/>
            <a:ext cx="2797940" cy="99106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332023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56834" y="1622738"/>
            <a:ext cx="7109138" cy="369332"/>
          </a:xfrm>
          <a:prstGeom prst="rect">
            <a:avLst/>
          </a:prstGeom>
          <a:noFill/>
        </p:spPr>
        <p:txBody>
          <a:bodyPr wrap="square" rtlCol="0">
            <a:spAutoFit/>
          </a:bodyPr>
          <a:lstStyle/>
          <a:p>
            <a:endParaRPr lang="en-US" dirty="0">
              <a:solidFill>
                <a:schemeClr val="bg1"/>
              </a:solidFill>
            </a:endParaRPr>
          </a:p>
        </p:txBody>
      </p:sp>
      <p:sp>
        <p:nvSpPr>
          <p:cNvPr id="2" name="Rectangle 1"/>
          <p:cNvSpPr/>
          <p:nvPr/>
        </p:nvSpPr>
        <p:spPr>
          <a:xfrm>
            <a:off x="2996485" y="0"/>
            <a:ext cx="6096000" cy="830997"/>
          </a:xfrm>
          <a:prstGeom prst="rect">
            <a:avLst/>
          </a:prstGeom>
        </p:spPr>
        <p:txBody>
          <a:bodyPr>
            <a:spAutoFit/>
          </a:bodyPr>
          <a:lstStyle/>
          <a:p>
            <a:pPr algn="ctr"/>
            <a:r>
              <a:rPr lang="en-US" sz="48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6.System Flow Chart</a:t>
            </a:r>
            <a:endParaRPr lang="en-US"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Text Placeholder 3">
            <a:extLst>
              <a:ext uri="{FF2B5EF4-FFF2-40B4-BE49-F238E27FC236}">
                <a16:creationId xmlns:a16="http://schemas.microsoft.com/office/drawing/2014/main" xmlns="" id="{9E66B228-1998-4F26-B257-D05B274FD31C}"/>
              </a:ext>
            </a:extLst>
          </p:cNvPr>
          <p:cNvSpPr txBox="1">
            <a:spLocks/>
          </p:cNvSpPr>
          <p:nvPr/>
        </p:nvSpPr>
        <p:spPr>
          <a:xfrm>
            <a:off x="1841194" y="1656390"/>
            <a:ext cx="7624778" cy="85094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IN" sz="18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System flow diagram is a basically a graphical and sequential representation of the major steps involved in a systematic process.</a:t>
            </a:r>
          </a:p>
          <a:p>
            <a:pPr marL="285750" indent="-285750"/>
            <a:r>
              <a:rPr lang="en-IN" sz="18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Elements use in this diagrams is mention below .</a:t>
            </a:r>
            <a:endParaRPr lang="en-IN"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12" name="Table 4">
            <a:extLst>
              <a:ext uri="{FF2B5EF4-FFF2-40B4-BE49-F238E27FC236}">
                <a16:creationId xmlns:a16="http://schemas.microsoft.com/office/drawing/2014/main" xmlns="" id="{CAFCC4BA-5DB9-4A69-9A64-23164D756D3E}"/>
              </a:ext>
            </a:extLst>
          </p:cNvPr>
          <p:cNvGraphicFramePr>
            <a:graphicFrameLocks noGrp="1"/>
          </p:cNvGraphicFramePr>
          <p:nvPr>
            <p:extLst>
              <p:ext uri="{D42A27DB-BD31-4B8C-83A1-F6EECF244321}">
                <p14:modId xmlns:p14="http://schemas.microsoft.com/office/powerpoint/2010/main" val="3370794950"/>
              </p:ext>
            </p:extLst>
          </p:nvPr>
        </p:nvGraphicFramePr>
        <p:xfrm>
          <a:off x="1849090" y="2914783"/>
          <a:ext cx="8458240" cy="3398382"/>
        </p:xfrm>
        <a:graphic>
          <a:graphicData uri="http://schemas.openxmlformats.org/drawingml/2006/table">
            <a:tbl>
              <a:tblPr firstRow="1" bandRow="1">
                <a:tableStyleId>{073A0DAA-6AF3-43AB-8588-CEC1D06C72B9}</a:tableStyleId>
              </a:tblPr>
              <a:tblGrid>
                <a:gridCol w="2635323">
                  <a:extLst>
                    <a:ext uri="{9D8B030D-6E8A-4147-A177-3AD203B41FA5}">
                      <a16:colId xmlns:a16="http://schemas.microsoft.com/office/drawing/2014/main" xmlns="" val="1792906418"/>
                    </a:ext>
                  </a:extLst>
                </a:gridCol>
                <a:gridCol w="5822917">
                  <a:extLst>
                    <a:ext uri="{9D8B030D-6E8A-4147-A177-3AD203B41FA5}">
                      <a16:colId xmlns:a16="http://schemas.microsoft.com/office/drawing/2014/main" xmlns="" val="3567495214"/>
                    </a:ext>
                  </a:extLst>
                </a:gridCol>
              </a:tblGrid>
              <a:tr h="679061">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tx1"/>
                          </a:solidFill>
                          <a:effectLst/>
                          <a:latin typeface="Times New Roman" panose="02020603050405020304" pitchFamily="18" charset="0"/>
                          <a:ea typeface="+mn-ea"/>
                          <a:cs typeface="Times New Roman" panose="02020603050405020304" pitchFamily="18" charset="0"/>
                        </a:rPr>
                        <a:t>Start-end point : An oval represents a start or end point. The terminator symbol marks the starting or ending point of the system. It usually contains the word “Start” or “End”.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xmlns="" val="2134433081"/>
                  </a:ext>
                </a:extLst>
              </a:tr>
              <a:tr h="578132">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r>
                        <a:rPr lang="en-IN" b="1" dirty="0">
                          <a:latin typeface="Times New Roman" panose="02020603050405020304" pitchFamily="18" charset="0"/>
                          <a:cs typeface="Times New Roman" panose="02020603050405020304" pitchFamily="18" charset="0"/>
                        </a:rPr>
                        <a:t>Arrow :</a:t>
                      </a:r>
                      <a:r>
                        <a:rPr lang="en-IN" sz="1400" b="1" kern="1200" dirty="0">
                          <a:solidFill>
                            <a:schemeClr val="tx1"/>
                          </a:solidFill>
                          <a:effectLst/>
                          <a:latin typeface="Times New Roman" panose="02020603050405020304" pitchFamily="18" charset="0"/>
                          <a:ea typeface="+mn-ea"/>
                          <a:cs typeface="Times New Roman" panose="02020603050405020304" pitchFamily="18" charset="0"/>
                        </a:rPr>
                        <a:t>A line is a connector that shows relationships between the representative shapes.</a:t>
                      </a:r>
                      <a:endParaRPr lang="en-IN"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xmlns="" val="12829562"/>
                  </a:ext>
                </a:extLst>
              </a:tr>
              <a:tr h="568383">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r>
                        <a:rPr lang="en-IN" b="1" dirty="0">
                          <a:latin typeface="Times New Roman" panose="02020603050405020304" pitchFamily="18" charset="0"/>
                          <a:cs typeface="Times New Roman" panose="02020603050405020304" pitchFamily="18" charset="0"/>
                        </a:rPr>
                        <a:t>Process :</a:t>
                      </a:r>
                      <a:r>
                        <a:rPr lang="en-IN" sz="1400" b="1" kern="1200" dirty="0">
                          <a:solidFill>
                            <a:schemeClr val="tx1"/>
                          </a:solidFill>
                          <a:effectLst/>
                          <a:latin typeface="Times New Roman" panose="02020603050405020304" pitchFamily="18" charset="0"/>
                          <a:ea typeface="+mn-ea"/>
                          <a:cs typeface="Times New Roman" panose="02020603050405020304" pitchFamily="18" charset="0"/>
                        </a:rPr>
                        <a:t>A rectangle represents a process.</a:t>
                      </a:r>
                      <a:endParaRPr lang="en-IN"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xmlns="" val="2651760346"/>
                  </a:ext>
                </a:extLst>
              </a:tr>
              <a:tr h="628535">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latin typeface="Times New Roman" panose="02020603050405020304" pitchFamily="18" charset="0"/>
                          <a:cs typeface="Times New Roman" panose="02020603050405020304" pitchFamily="18" charset="0"/>
                        </a:rPr>
                        <a:t>Decision :</a:t>
                      </a:r>
                      <a:r>
                        <a:rPr lang="en-IN" sz="1200" b="1" kern="1200" dirty="0">
                          <a:solidFill>
                            <a:schemeClr val="dk1"/>
                          </a:solidFill>
                          <a:effectLst/>
                          <a:latin typeface="Times New Roman" panose="02020603050405020304" pitchFamily="18" charset="0"/>
                          <a:ea typeface="+mn-ea"/>
                          <a:cs typeface="Times New Roman" panose="02020603050405020304" pitchFamily="18" charset="0"/>
                        </a:rPr>
                        <a:t> </a:t>
                      </a:r>
                      <a:r>
                        <a:rPr lang="en-IN" sz="1200" b="1" kern="1200" dirty="0">
                          <a:solidFill>
                            <a:schemeClr val="tx1"/>
                          </a:solidFill>
                          <a:effectLst/>
                          <a:latin typeface="Times New Roman" panose="02020603050405020304" pitchFamily="18" charset="0"/>
                          <a:ea typeface="+mn-ea"/>
                          <a:cs typeface="Times New Roman" panose="02020603050405020304" pitchFamily="18" charset="0"/>
                        </a:rPr>
                        <a:t>A diamond indicates a decision. It appoints where the outcome of a decision dictates the next step. There can be multiple outcomes, but often there are just two – yes and no or true – false, then branches to different parts of the system flow diagram.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xmlns="" val="1081723214"/>
                  </a:ext>
                </a:extLst>
              </a:tr>
              <a:tr h="604959">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r>
                        <a:rPr lang="en-IN" b="1" dirty="0">
                          <a:latin typeface="Times New Roman" panose="02020603050405020304" pitchFamily="18" charset="0"/>
                          <a:cs typeface="Times New Roman" panose="02020603050405020304" pitchFamily="18" charset="0"/>
                        </a:rPr>
                        <a:t>Input/output :</a:t>
                      </a:r>
                      <a:r>
                        <a:rPr lang="en-IN" sz="1400" b="1" kern="1200" dirty="0">
                          <a:solidFill>
                            <a:schemeClr val="tx1"/>
                          </a:solidFill>
                          <a:effectLst/>
                          <a:latin typeface="Times New Roman" panose="02020603050405020304" pitchFamily="18" charset="0"/>
                          <a:ea typeface="+mn-ea"/>
                          <a:cs typeface="Times New Roman" panose="02020603050405020304" pitchFamily="18" charset="0"/>
                        </a:rPr>
                        <a:t>For taking something input from user like form filling or asking for user credentials this symbol is used</a:t>
                      </a:r>
                      <a:endParaRPr lang="en-IN"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xmlns="" val="1312386129"/>
                  </a:ext>
                </a:extLst>
              </a:tr>
            </a:tbl>
          </a:graphicData>
        </a:graphic>
      </p:graphicFrame>
      <p:sp>
        <p:nvSpPr>
          <p:cNvPr id="14" name="Flowchart: Process 13">
            <a:extLst>
              <a:ext uri="{FF2B5EF4-FFF2-40B4-BE49-F238E27FC236}">
                <a16:creationId xmlns:a16="http://schemas.microsoft.com/office/drawing/2014/main" xmlns="" id="{D58D6894-0315-4378-B333-3F9BC773AF0F}"/>
              </a:ext>
            </a:extLst>
          </p:cNvPr>
          <p:cNvSpPr/>
          <p:nvPr/>
        </p:nvSpPr>
        <p:spPr>
          <a:xfrm>
            <a:off x="2595824" y="4313945"/>
            <a:ext cx="1044396" cy="366645"/>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5" name="Flowchart: Terminator 14">
            <a:extLst>
              <a:ext uri="{FF2B5EF4-FFF2-40B4-BE49-F238E27FC236}">
                <a16:creationId xmlns:a16="http://schemas.microsoft.com/office/drawing/2014/main" xmlns="" id="{F97548A4-A107-497B-98A2-9C5597BE3DEE}"/>
              </a:ext>
            </a:extLst>
          </p:cNvPr>
          <p:cNvSpPr/>
          <p:nvPr/>
        </p:nvSpPr>
        <p:spPr>
          <a:xfrm>
            <a:off x="2680831" y="3045805"/>
            <a:ext cx="959388" cy="418062"/>
          </a:xfrm>
          <a:prstGeom prst="flowChartTerminator">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cxnSp>
        <p:nvCxnSpPr>
          <p:cNvPr id="16" name="Straight Arrow Connector 15">
            <a:extLst>
              <a:ext uri="{FF2B5EF4-FFF2-40B4-BE49-F238E27FC236}">
                <a16:creationId xmlns:a16="http://schemas.microsoft.com/office/drawing/2014/main" xmlns="" id="{E50F7860-D677-41FE-9A54-595E9389F032}"/>
              </a:ext>
            </a:extLst>
          </p:cNvPr>
          <p:cNvCxnSpPr>
            <a:cxnSpLocks/>
          </p:cNvCxnSpPr>
          <p:nvPr/>
        </p:nvCxnSpPr>
        <p:spPr>
          <a:xfrm>
            <a:off x="2299444" y="3919956"/>
            <a:ext cx="1570016" cy="173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7" name="Flowchart: Decision 16">
            <a:extLst>
              <a:ext uri="{FF2B5EF4-FFF2-40B4-BE49-F238E27FC236}">
                <a16:creationId xmlns:a16="http://schemas.microsoft.com/office/drawing/2014/main" xmlns="" id="{759CEB49-87D5-4CD7-98B0-4D857742DE1C}"/>
              </a:ext>
            </a:extLst>
          </p:cNvPr>
          <p:cNvSpPr/>
          <p:nvPr/>
        </p:nvSpPr>
        <p:spPr>
          <a:xfrm>
            <a:off x="2762565" y="4992120"/>
            <a:ext cx="710913" cy="504757"/>
          </a:xfrm>
          <a:prstGeom prst="flowChartDecision">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8" name="Flowchart: Data 17">
            <a:extLst>
              <a:ext uri="{FF2B5EF4-FFF2-40B4-BE49-F238E27FC236}">
                <a16:creationId xmlns:a16="http://schemas.microsoft.com/office/drawing/2014/main" xmlns="" id="{557B0795-2CA0-4195-911B-695D4B7D9358}"/>
              </a:ext>
            </a:extLst>
          </p:cNvPr>
          <p:cNvSpPr/>
          <p:nvPr/>
        </p:nvSpPr>
        <p:spPr>
          <a:xfrm>
            <a:off x="2653145" y="5808407"/>
            <a:ext cx="862613" cy="407504"/>
          </a:xfrm>
          <a:prstGeom prst="flowChartInputOutpu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1121008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299" y="450760"/>
            <a:ext cx="10515600" cy="1325563"/>
          </a:xfrm>
        </p:spPr>
        <p:txBody>
          <a:bodyPr>
            <a:noAutofit/>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6.System Flow Chart</a:t>
            </a: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r>
            <a:b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b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r>
            <a:b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br>
            <a:endParaRPr lang="en-US" dirty="0"/>
          </a:p>
        </p:txBody>
      </p:sp>
      <p:sp>
        <p:nvSpPr>
          <p:cNvPr id="5" name="Rectangle 4"/>
          <p:cNvSpPr/>
          <p:nvPr/>
        </p:nvSpPr>
        <p:spPr>
          <a:xfrm>
            <a:off x="181377" y="2255904"/>
            <a:ext cx="6357897" cy="2246769"/>
          </a:xfrm>
          <a:prstGeom prst="rect">
            <a:avLst/>
          </a:prstGeom>
        </p:spPr>
        <p:txBody>
          <a:bodyPr wrap="square">
            <a:spAutoFit/>
          </a:bodyPr>
          <a:lstStyle/>
          <a:p>
            <a:r>
              <a:rPr lang="en-IN" sz="20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This diagram show how system works .</a:t>
            </a:r>
          </a:p>
          <a:p>
            <a:pPr marL="285750" indent="-285750">
              <a:buFont typeface="Arial" panose="020B0604020202020204" pitchFamily="34" charset="0"/>
              <a:buChar char="•"/>
            </a:pPr>
            <a:r>
              <a:rPr lang="en-IN" sz="20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visitor can only able to register.</a:t>
            </a:r>
          </a:p>
          <a:p>
            <a:pPr marL="285750" indent="-285750">
              <a:buFont typeface="Arial" panose="020B0604020202020204" pitchFamily="34" charset="0"/>
              <a:buChar char="•"/>
            </a:pPr>
            <a:r>
              <a:rPr lang="en-IN" sz="20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user need to login to access full function and if id or password is incorrect then system show an error message .</a:t>
            </a:r>
          </a:p>
          <a:p>
            <a:pPr marL="285750" indent="-285750">
              <a:buFont typeface="Arial" panose="020B0604020202020204" pitchFamily="34" charset="0"/>
              <a:buChar char="•"/>
            </a:pPr>
            <a:r>
              <a:rPr lang="en-IN" sz="20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Same login system works for admin. If id or password is incorrect admin not able to login.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1026" name="Picture 2" descr="order-Pa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257" y="236582"/>
            <a:ext cx="5318974" cy="644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7696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0858" y="0"/>
            <a:ext cx="10515600" cy="1325563"/>
          </a:xfrm>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7.ER Diagram</a:t>
            </a:r>
          </a:p>
        </p:txBody>
      </p:sp>
      <p:sp>
        <p:nvSpPr>
          <p:cNvPr id="4" name="Title 1">
            <a:extLst>
              <a:ext uri="{FF2B5EF4-FFF2-40B4-BE49-F238E27FC236}">
                <a16:creationId xmlns="" xmlns:a16="http://schemas.microsoft.com/office/drawing/2014/main" id="{5FBE89EE-45A1-493C-A5DA-A65B8975BDCF}"/>
              </a:ext>
            </a:extLst>
          </p:cNvPr>
          <p:cNvSpPr txBox="1">
            <a:spLocks/>
          </p:cNvSpPr>
          <p:nvPr/>
        </p:nvSpPr>
        <p:spPr>
          <a:xfrm>
            <a:off x="1682151" y="239217"/>
            <a:ext cx="4917057" cy="959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1800"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2050" name="Picture 2" descr="ER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18" y="1438289"/>
            <a:ext cx="10959548" cy="5254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7198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8400" y="174625"/>
            <a:ext cx="10515600" cy="1325563"/>
          </a:xfrm>
        </p:spPr>
        <p:txBody>
          <a:bodyPr>
            <a:normAutofit/>
          </a:bodyPr>
          <a:lstStyle/>
          <a:p>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8.Context Level</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0552" y="2143503"/>
            <a:ext cx="9452028" cy="3170617"/>
          </a:xfrm>
        </p:spPr>
      </p:pic>
    </p:spTree>
    <p:extLst>
      <p:ext uri="{BB962C8B-B14F-4D97-AF65-F5344CB8AC3E}">
        <p14:creationId xmlns:p14="http://schemas.microsoft.com/office/powerpoint/2010/main" val="2298785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768" y="135519"/>
            <a:ext cx="10515600" cy="828675"/>
          </a:xfrm>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8</a:t>
            </a: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.Data Flow Diagram</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angle 4"/>
          <p:cNvSpPr/>
          <p:nvPr/>
        </p:nvSpPr>
        <p:spPr>
          <a:xfrm>
            <a:off x="660737" y="2063234"/>
            <a:ext cx="3962063" cy="461665"/>
          </a:xfrm>
          <a:prstGeom prst="rect">
            <a:avLst/>
          </a:prstGeom>
        </p:spPr>
        <p:txBody>
          <a:bodyPr wrap="square">
            <a:spAutoFit/>
          </a:bodyPr>
          <a:lstStyle/>
          <a:p>
            <a:pPr marL="285750" indent="-285750">
              <a:buFont typeface="Wingdings" panose="05000000000000000000" pitchFamily="2" charset="2"/>
              <a:buChar char="Ø"/>
            </a:pPr>
            <a:r>
              <a:rPr lang="en-IN" sz="2400" b="1" dirty="0" smtClean="0">
                <a:solidFill>
                  <a:schemeClr val="bg1"/>
                </a:solidFill>
                <a:latin typeface="Times New Roman" panose="02020603050405020304" pitchFamily="18" charset="0"/>
                <a:cs typeface="Times New Roman" panose="02020603050405020304" pitchFamily="18" charset="0"/>
              </a:rPr>
              <a:t>First Level for admin</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3074" name="Picture 2" descr="Project 32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860" y="1225206"/>
            <a:ext cx="5771086" cy="535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562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3325"/>
            <a:ext cx="10515600" cy="1325563"/>
          </a:xfrm>
        </p:spPr>
        <p:txBody>
          <a:bodyPr>
            <a:normAutofit/>
          </a:bodyPr>
          <a:lstStyle/>
          <a:p>
            <a:pPr marL="285750" indent="-285750">
              <a:buFont typeface="Wingdings" panose="05000000000000000000" pitchFamily="2" charset="2"/>
              <a:buChar char="Ø"/>
            </a:pPr>
            <a:r>
              <a:rPr lang="en-IN" sz="2400" b="1" dirty="0" smtClean="0">
                <a:solidFill>
                  <a:schemeClr val="bg1"/>
                </a:solidFill>
                <a:latin typeface="Times New Roman" panose="02020603050405020304" pitchFamily="18" charset="0"/>
                <a:cs typeface="Times New Roman" panose="02020603050405020304" pitchFamily="18" charset="0"/>
              </a:rPr>
              <a:t>Second </a:t>
            </a:r>
            <a:r>
              <a:rPr lang="en-IN" sz="2400" b="1" dirty="0">
                <a:solidFill>
                  <a:schemeClr val="bg1"/>
                </a:solidFill>
                <a:latin typeface="Times New Roman" panose="02020603050405020304" pitchFamily="18" charset="0"/>
                <a:cs typeface="Times New Roman" panose="02020603050405020304" pitchFamily="18" charset="0"/>
              </a:rPr>
              <a:t>Level for </a:t>
            </a:r>
            <a:r>
              <a:rPr lang="en-IN" sz="2400" b="1" dirty="0" smtClean="0">
                <a:solidFill>
                  <a:schemeClr val="bg1"/>
                </a:solidFill>
                <a:latin typeface="Times New Roman" panose="02020603050405020304" pitchFamily="18" charset="0"/>
                <a:cs typeface="Times New Roman" panose="02020603050405020304" pitchFamily="18" charset="0"/>
              </a:rPr>
              <a:t>User</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3293028" y="155978"/>
            <a:ext cx="6346272" cy="646331"/>
          </a:xfrm>
          <a:prstGeom prst="rect">
            <a:avLst/>
          </a:prstGeom>
        </p:spPr>
        <p:txBody>
          <a:bodyPr wrap="square">
            <a:spAutoFit/>
          </a:bodyPr>
          <a:lstStyle/>
          <a:p>
            <a:r>
              <a:rPr lang="en-U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8.Data </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Flow Diagram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4098" name="Picture 2" descr="WhatsApp Image 2022-05-02 a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465" y="802309"/>
            <a:ext cx="5899531"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6069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3525" y="0"/>
            <a:ext cx="10515600" cy="1325563"/>
          </a:xfrm>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9.Data Dictionary</a:t>
            </a:r>
          </a:p>
        </p:txBody>
      </p:sp>
      <p:sp>
        <p:nvSpPr>
          <p:cNvPr id="3" name="Content Placeholder 2"/>
          <p:cNvSpPr>
            <a:spLocks noGrp="1"/>
          </p:cNvSpPr>
          <p:nvPr>
            <p:ph idx="1"/>
          </p:nvPr>
        </p:nvSpPr>
        <p:spPr>
          <a:xfrm>
            <a:off x="554864" y="936982"/>
            <a:ext cx="10696231" cy="4549418"/>
          </a:xfrm>
        </p:spPr>
        <p:txBody>
          <a:bodyPr>
            <a:normAutofit fontScale="92500" lnSpcReduction="10000"/>
          </a:bodyPr>
          <a:lstStyle/>
          <a:p>
            <a:pPr marL="0" indent="0">
              <a:buNone/>
            </a:pPr>
            <a:r>
              <a:rPr lang="en-IN" sz="3200" b="1" dirty="0" smtClean="0">
                <a:solidFill>
                  <a:schemeClr val="bg1"/>
                </a:solidFill>
                <a:latin typeface="Times New Roman" panose="02020603050405020304" pitchFamily="18" charset="0"/>
                <a:cs typeface="Times New Roman" panose="02020603050405020304" pitchFamily="18" charset="0"/>
              </a:rPr>
              <a:t>Index Of Table</a:t>
            </a:r>
          </a:p>
          <a:p>
            <a:pPr marL="0" indent="0">
              <a:buNone/>
            </a:pPr>
            <a:endParaRPr lang="en-IN" sz="3200" b="1" dirty="0" smtClean="0">
              <a:solidFill>
                <a:schemeClr val="bg1"/>
              </a:solidFill>
              <a:latin typeface="Times New Roman" panose="02020603050405020304" pitchFamily="18" charset="0"/>
              <a:cs typeface="Times New Roman" panose="02020603050405020304" pitchFamily="18" charset="0"/>
            </a:endParaRPr>
          </a:p>
          <a:p>
            <a:r>
              <a:rPr lang="en-IN" sz="2600" b="1" dirty="0" smtClean="0">
                <a:solidFill>
                  <a:schemeClr val="bg1"/>
                </a:solidFill>
                <a:latin typeface="Times New Roman" panose="02020603050405020304" pitchFamily="18" charset="0"/>
                <a:cs typeface="Times New Roman" panose="02020603050405020304" pitchFamily="18" charset="0"/>
              </a:rPr>
              <a:t>A. Admin Table</a:t>
            </a:r>
          </a:p>
          <a:p>
            <a:r>
              <a:rPr lang="en-IN" sz="2600" b="1" dirty="0" smtClean="0">
                <a:solidFill>
                  <a:schemeClr val="bg1"/>
                </a:solidFill>
                <a:latin typeface="Times New Roman" panose="02020603050405020304" pitchFamily="18" charset="0"/>
                <a:cs typeface="Times New Roman" panose="02020603050405020304" pitchFamily="18" charset="0"/>
              </a:rPr>
              <a:t>B. User Table</a:t>
            </a:r>
          </a:p>
          <a:p>
            <a:r>
              <a:rPr lang="en-IN" sz="2600" b="1" dirty="0">
                <a:solidFill>
                  <a:schemeClr val="bg1"/>
                </a:solidFill>
                <a:latin typeface="Times New Roman" panose="02020603050405020304" pitchFamily="18" charset="0"/>
                <a:cs typeface="Times New Roman" panose="02020603050405020304" pitchFamily="18" charset="0"/>
              </a:rPr>
              <a:t>C</a:t>
            </a:r>
            <a:r>
              <a:rPr lang="en-IN" sz="2600" b="1" dirty="0" smtClean="0">
                <a:solidFill>
                  <a:schemeClr val="bg1"/>
                </a:solidFill>
                <a:latin typeface="Times New Roman" panose="02020603050405020304" pitchFamily="18" charset="0"/>
                <a:cs typeface="Times New Roman" panose="02020603050405020304" pitchFamily="18" charset="0"/>
              </a:rPr>
              <a:t>. Categories Table</a:t>
            </a:r>
          </a:p>
          <a:p>
            <a:r>
              <a:rPr lang="en-IN" sz="2600" b="1" dirty="0">
                <a:solidFill>
                  <a:schemeClr val="bg1"/>
                </a:solidFill>
                <a:latin typeface="Times New Roman" panose="02020603050405020304" pitchFamily="18" charset="0"/>
                <a:cs typeface="Times New Roman" panose="02020603050405020304" pitchFamily="18" charset="0"/>
              </a:rPr>
              <a:t>D</a:t>
            </a:r>
            <a:r>
              <a:rPr lang="en-IN" sz="2600" b="1" dirty="0" smtClean="0">
                <a:solidFill>
                  <a:schemeClr val="bg1"/>
                </a:solidFill>
                <a:latin typeface="Times New Roman" panose="02020603050405020304" pitchFamily="18" charset="0"/>
                <a:cs typeface="Times New Roman" panose="02020603050405020304" pitchFamily="18" charset="0"/>
              </a:rPr>
              <a:t>. Product table</a:t>
            </a:r>
          </a:p>
          <a:p>
            <a:r>
              <a:rPr lang="en-IN" sz="2600" b="1" dirty="0" smtClean="0">
                <a:solidFill>
                  <a:schemeClr val="bg1"/>
                </a:solidFill>
                <a:latin typeface="Times New Roman" panose="02020603050405020304" pitchFamily="18" charset="0"/>
                <a:cs typeface="Times New Roman" panose="02020603050405020304" pitchFamily="18" charset="0"/>
              </a:rPr>
              <a:t>E. Order table</a:t>
            </a:r>
          </a:p>
          <a:p>
            <a:r>
              <a:rPr lang="en-IN" sz="2600" b="1" dirty="0">
                <a:solidFill>
                  <a:schemeClr val="bg1"/>
                </a:solidFill>
                <a:latin typeface="Times New Roman" panose="02020603050405020304" pitchFamily="18" charset="0"/>
                <a:cs typeface="Times New Roman" panose="02020603050405020304" pitchFamily="18" charset="0"/>
              </a:rPr>
              <a:t>F</a:t>
            </a:r>
            <a:r>
              <a:rPr lang="en-IN" sz="2600" b="1" dirty="0" smtClean="0">
                <a:solidFill>
                  <a:schemeClr val="bg1"/>
                </a:solidFill>
                <a:latin typeface="Times New Roman" panose="02020603050405020304" pitchFamily="18" charset="0"/>
                <a:cs typeface="Times New Roman" panose="02020603050405020304" pitchFamily="18" charset="0"/>
              </a:rPr>
              <a:t>. Order details Table</a:t>
            </a:r>
          </a:p>
          <a:p>
            <a:r>
              <a:rPr lang="en-IN" sz="2600" b="1" dirty="0" smtClean="0">
                <a:solidFill>
                  <a:schemeClr val="bg1"/>
                </a:solidFill>
                <a:latin typeface="Times New Roman" panose="02020603050405020304" pitchFamily="18" charset="0"/>
                <a:cs typeface="Times New Roman" panose="02020603050405020304" pitchFamily="18" charset="0"/>
              </a:rPr>
              <a:t>G. </a:t>
            </a:r>
            <a:r>
              <a:rPr lang="en-IN" sz="2600" b="1" dirty="0">
                <a:solidFill>
                  <a:schemeClr val="bg1"/>
                </a:solidFill>
                <a:latin typeface="Times New Roman" panose="02020603050405020304" pitchFamily="18" charset="0"/>
                <a:cs typeface="Times New Roman" panose="02020603050405020304" pitchFamily="18" charset="0"/>
              </a:rPr>
              <a:t>Contact us </a:t>
            </a:r>
            <a:r>
              <a:rPr lang="en-IN" sz="2600" b="1" dirty="0" smtClean="0">
                <a:solidFill>
                  <a:schemeClr val="bg1"/>
                </a:solidFill>
                <a:latin typeface="Times New Roman" panose="02020603050405020304" pitchFamily="18" charset="0"/>
                <a:cs typeface="Times New Roman" panose="02020603050405020304" pitchFamily="18" charset="0"/>
              </a:rPr>
              <a:t>Table</a:t>
            </a:r>
          </a:p>
          <a:p>
            <a:r>
              <a:rPr lang="en-IN" sz="2600" b="1" dirty="0" smtClean="0">
                <a:solidFill>
                  <a:schemeClr val="bg1"/>
                </a:solidFill>
                <a:latin typeface="Times New Roman" panose="02020603050405020304" pitchFamily="18" charset="0"/>
                <a:cs typeface="Times New Roman" panose="02020603050405020304" pitchFamily="18" charset="0"/>
              </a:rPr>
              <a:t>I. Wish list table</a:t>
            </a:r>
          </a:p>
          <a:p>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1917070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5700" y="0"/>
            <a:ext cx="10515600" cy="1325563"/>
          </a:xfrm>
        </p:spPr>
        <p:txBody>
          <a:bodyPr/>
          <a:lstStyle/>
          <a:p>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9.Data Dictionary</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 name="TextBox 6">
            <a:extLst>
              <a:ext uri="{FF2B5EF4-FFF2-40B4-BE49-F238E27FC236}">
                <a16:creationId xmlns="" xmlns:a16="http://schemas.microsoft.com/office/drawing/2014/main" id="{8A90BA33-8D57-4D8D-9994-9BF456C506CA}"/>
              </a:ext>
            </a:extLst>
          </p:cNvPr>
          <p:cNvSpPr txBox="1"/>
          <p:nvPr/>
        </p:nvSpPr>
        <p:spPr>
          <a:xfrm>
            <a:off x="716924" y="2533120"/>
            <a:ext cx="4500282" cy="1477328"/>
          </a:xfrm>
          <a:prstGeom prst="rect">
            <a:avLst/>
          </a:prstGeom>
          <a:noFill/>
        </p:spPr>
        <p:txBody>
          <a:bodyPr wrap="square" rtlCol="0">
            <a:spAutoFit/>
          </a:bodyPr>
          <a:lstStyle/>
          <a:p>
            <a:r>
              <a:rPr lang="en-IN" dirty="0" smtClean="0">
                <a:solidFill>
                  <a:schemeClr val="bg1"/>
                </a:solidFill>
                <a:cs typeface="Times New Roman" panose="02020603050405020304" pitchFamily="18" charset="0"/>
              </a:rPr>
              <a:t>Table Name : admin_users</a:t>
            </a:r>
          </a:p>
          <a:p>
            <a:endParaRPr lang="en-IN" dirty="0">
              <a:solidFill>
                <a:schemeClr val="bg1"/>
              </a:solidFill>
              <a:cs typeface="Times New Roman" panose="02020603050405020304" pitchFamily="18" charset="0"/>
            </a:endParaRPr>
          </a:p>
          <a:p>
            <a:r>
              <a:rPr lang="en-IN" dirty="0" smtClean="0">
                <a:solidFill>
                  <a:schemeClr val="bg1"/>
                </a:solidFill>
                <a:cs typeface="Times New Roman" panose="02020603050405020304" pitchFamily="18" charset="0"/>
              </a:rPr>
              <a:t>Primary key: id</a:t>
            </a:r>
          </a:p>
          <a:p>
            <a:endParaRPr lang="en-IN" dirty="0" smtClean="0">
              <a:solidFill>
                <a:schemeClr val="bg1"/>
              </a:solidFill>
              <a:latin typeface="Times New Roman" panose="02020603050405020304" pitchFamily="18" charset="0"/>
              <a:cs typeface="Times New Roman" panose="02020603050405020304" pitchFamily="18" charset="0"/>
            </a:endParaRPr>
          </a:p>
          <a:p>
            <a:endParaRPr lang="en-IN" dirty="0" smtClean="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6B029069-D19E-419E-AF77-E7C4FA4F5645}"/>
              </a:ext>
            </a:extLst>
          </p:cNvPr>
          <p:cNvSpPr txBox="1"/>
          <p:nvPr/>
        </p:nvSpPr>
        <p:spPr>
          <a:xfrm>
            <a:off x="3286214" y="1325563"/>
            <a:ext cx="6302188" cy="400110"/>
          </a:xfrm>
          <a:prstGeom prst="rect">
            <a:avLst/>
          </a:prstGeom>
          <a:noFill/>
        </p:spPr>
        <p:txBody>
          <a:bodyPr wrap="square" rtlCol="0">
            <a:spAutoFit/>
          </a:bodyPr>
          <a:lstStyle/>
          <a:p>
            <a:r>
              <a:rPr lang="en-IN" sz="2000" b="1" dirty="0">
                <a:solidFill>
                  <a:schemeClr val="bg1"/>
                </a:solidFill>
                <a:cs typeface="Times New Roman" panose="02020603050405020304" pitchFamily="18" charset="0"/>
              </a:rPr>
              <a:t>A</a:t>
            </a:r>
            <a:r>
              <a:rPr lang="en-IN" sz="2000" b="1" dirty="0" smtClean="0">
                <a:solidFill>
                  <a:schemeClr val="bg1"/>
                </a:solidFill>
                <a:cs typeface="Times New Roman" panose="02020603050405020304" pitchFamily="18" charset="0"/>
              </a:rPr>
              <a:t>.  </a:t>
            </a:r>
            <a:r>
              <a:rPr lang="en-IN" sz="2000" b="1" dirty="0">
                <a:solidFill>
                  <a:schemeClr val="bg1"/>
                </a:solidFill>
                <a:cs typeface="Times New Roman" panose="02020603050405020304" pitchFamily="18" charset="0"/>
              </a:rPr>
              <a:t>A</a:t>
            </a:r>
            <a:r>
              <a:rPr lang="en-IN" sz="2000" b="1" dirty="0" smtClean="0">
                <a:solidFill>
                  <a:schemeClr val="bg1"/>
                </a:solidFill>
                <a:cs typeface="Times New Roman" panose="02020603050405020304" pitchFamily="18" charset="0"/>
              </a:rPr>
              <a:t>dmin Table</a:t>
            </a:r>
            <a:endParaRPr lang="en-IN" sz="2000" b="1" dirty="0">
              <a:solidFill>
                <a:schemeClr val="bg1"/>
              </a:solidFill>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87878627"/>
              </p:ext>
            </p:extLst>
          </p:nvPr>
        </p:nvGraphicFramePr>
        <p:xfrm>
          <a:off x="3695700" y="3587675"/>
          <a:ext cx="8326910" cy="1483360"/>
        </p:xfrm>
        <a:graphic>
          <a:graphicData uri="http://schemas.openxmlformats.org/drawingml/2006/table">
            <a:tbl>
              <a:tblPr firstRow="1" bandRow="1">
                <a:tableStyleId>{5C22544A-7EE6-4342-B048-85BDC9FD1C3A}</a:tableStyleId>
              </a:tblPr>
              <a:tblGrid>
                <a:gridCol w="1665382"/>
                <a:gridCol w="1665382"/>
                <a:gridCol w="1665382"/>
                <a:gridCol w="1409199"/>
                <a:gridCol w="1921565"/>
              </a:tblGrid>
              <a:tr h="370840">
                <a:tc>
                  <a:txBody>
                    <a:bodyPr/>
                    <a:lstStyle/>
                    <a:p>
                      <a:r>
                        <a:rPr lang="en-US" dirty="0" smtClean="0"/>
                        <a:t>Fieldname</a:t>
                      </a:r>
                      <a:endParaRPr lang="en-US" dirty="0"/>
                    </a:p>
                  </a:txBody>
                  <a:tcPr/>
                </a:tc>
                <a:tc>
                  <a:txBody>
                    <a:bodyPr/>
                    <a:lstStyle/>
                    <a:p>
                      <a:r>
                        <a:rPr lang="en-US" dirty="0" smtClean="0"/>
                        <a:t>Data types</a:t>
                      </a:r>
                      <a:endParaRPr lang="en-US" dirty="0"/>
                    </a:p>
                  </a:txBody>
                  <a:tcPr/>
                </a:tc>
                <a:tc>
                  <a:txBody>
                    <a:bodyPr/>
                    <a:lstStyle/>
                    <a:p>
                      <a:r>
                        <a:rPr lang="en-US" dirty="0" smtClean="0"/>
                        <a:t>Size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370840">
                <a:tc>
                  <a:txBody>
                    <a:bodyPr/>
                    <a:lstStyle/>
                    <a:p>
                      <a:r>
                        <a:rPr lang="en-US" dirty="0" smtClean="0"/>
                        <a:t>id</a:t>
                      </a:r>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r>
                        <a:rPr lang="en-US" dirty="0" smtClean="0"/>
                        <a:t>primary key</a:t>
                      </a:r>
                      <a:endParaRPr lang="en-US" dirty="0"/>
                    </a:p>
                  </a:txBody>
                  <a:tcPr/>
                </a:tc>
                <a:tc>
                  <a:txBody>
                    <a:bodyPr/>
                    <a:lstStyle/>
                    <a:p>
                      <a:r>
                        <a:rPr lang="en-US" dirty="0" smtClean="0"/>
                        <a:t>to store id</a:t>
                      </a:r>
                      <a:endParaRPr lang="en-US" dirty="0"/>
                    </a:p>
                  </a:txBody>
                  <a:tcPr/>
                </a:tc>
              </a:tr>
              <a:tr h="370840">
                <a:tc>
                  <a:txBody>
                    <a:bodyPr/>
                    <a:lstStyle/>
                    <a:p>
                      <a:r>
                        <a:rPr lang="en-US" dirty="0" smtClean="0"/>
                        <a:t>username</a:t>
                      </a:r>
                      <a:endParaRPr lang="en-US" dirty="0"/>
                    </a:p>
                  </a:txBody>
                  <a:tcPr/>
                </a:tc>
                <a:tc>
                  <a:txBody>
                    <a:bodyPr/>
                    <a:lstStyle/>
                    <a:p>
                      <a:r>
                        <a:rPr lang="en-US" dirty="0" smtClean="0"/>
                        <a:t>varchar</a:t>
                      </a:r>
                      <a:endParaRPr lang="en-US" dirty="0"/>
                    </a:p>
                  </a:txBody>
                  <a:tcPr/>
                </a:tc>
                <a:tc>
                  <a:txBody>
                    <a:bodyPr/>
                    <a:lstStyle/>
                    <a:p>
                      <a:r>
                        <a:rPr lang="en-US" dirty="0" smtClean="0"/>
                        <a:t>12</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to</a:t>
                      </a:r>
                      <a:r>
                        <a:rPr lang="en-US" baseline="0" dirty="0" smtClean="0"/>
                        <a:t> store username</a:t>
                      </a:r>
                      <a:endParaRPr lang="en-US" dirty="0"/>
                    </a:p>
                  </a:txBody>
                  <a:tcPr/>
                </a:tc>
              </a:tr>
              <a:tr h="370840">
                <a:tc>
                  <a:txBody>
                    <a:bodyPr/>
                    <a:lstStyle/>
                    <a:p>
                      <a:r>
                        <a:rPr lang="en-US" dirty="0" smtClean="0"/>
                        <a:t>password</a:t>
                      </a:r>
                      <a:endParaRPr lang="en-US" dirty="0"/>
                    </a:p>
                  </a:txBody>
                  <a:tcPr/>
                </a:tc>
                <a:tc>
                  <a:txBody>
                    <a:bodyPr/>
                    <a:lstStyle/>
                    <a:p>
                      <a:r>
                        <a:rPr lang="en-US" dirty="0" smtClean="0"/>
                        <a:t>varchar</a:t>
                      </a:r>
                      <a:endParaRPr lang="en-US" dirty="0"/>
                    </a:p>
                  </a:txBody>
                  <a:tcPr/>
                </a:tc>
                <a:tc>
                  <a:txBody>
                    <a:bodyPr/>
                    <a:lstStyle/>
                    <a:p>
                      <a:r>
                        <a:rPr lang="en-US" dirty="0" smtClean="0"/>
                        <a:t>8</a:t>
                      </a:r>
                      <a:endParaRPr lang="en-US" dirty="0"/>
                    </a:p>
                  </a:txBody>
                  <a:tcPr/>
                </a:tc>
                <a:tc>
                  <a:txBody>
                    <a:bodyPr/>
                    <a:lstStyle/>
                    <a:p>
                      <a:r>
                        <a:rPr lang="en-US" dirty="0" smtClean="0"/>
                        <a:t>not null</a:t>
                      </a:r>
                      <a:endParaRPr lang="en-US" dirty="0"/>
                    </a:p>
                  </a:txBody>
                  <a:tcPr/>
                </a:tc>
                <a:tc>
                  <a:txBody>
                    <a:bodyPr/>
                    <a:lstStyle/>
                    <a:p>
                      <a:r>
                        <a:rPr lang="en-US" dirty="0" smtClean="0"/>
                        <a:t>to store password</a:t>
                      </a:r>
                      <a:endParaRPr lang="en-US" dirty="0"/>
                    </a:p>
                  </a:txBody>
                  <a:tcPr/>
                </a:tc>
              </a:tr>
            </a:tbl>
          </a:graphicData>
        </a:graphic>
      </p:graphicFrame>
    </p:spTree>
    <p:extLst>
      <p:ext uri="{BB962C8B-B14F-4D97-AF65-F5344CB8AC3E}">
        <p14:creationId xmlns:p14="http://schemas.microsoft.com/office/powerpoint/2010/main" val="1854532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CA7E7C0F-19E4-47CB-A0F8-3284FBC4C0DB}"/>
              </a:ext>
            </a:extLst>
          </p:cNvPr>
          <p:cNvSpPr txBox="1"/>
          <p:nvPr/>
        </p:nvSpPr>
        <p:spPr>
          <a:xfrm>
            <a:off x="643934" y="2172574"/>
            <a:ext cx="4500282" cy="1200329"/>
          </a:xfrm>
          <a:prstGeom prst="rect">
            <a:avLst/>
          </a:prstGeom>
          <a:noFill/>
        </p:spPr>
        <p:txBody>
          <a:bodyPr wrap="square" rtlCol="0">
            <a:spAutoFit/>
          </a:bodyPr>
          <a:lstStyle/>
          <a:p>
            <a:r>
              <a:rPr lang="en-IN" dirty="0">
                <a:solidFill>
                  <a:schemeClr val="bg1"/>
                </a:solidFill>
                <a:cs typeface="Times New Roman" panose="02020603050405020304" pitchFamily="18" charset="0"/>
              </a:rPr>
              <a:t>Table name : </a:t>
            </a:r>
            <a:r>
              <a:rPr lang="en-IN" dirty="0" smtClean="0">
                <a:solidFill>
                  <a:schemeClr val="bg1"/>
                </a:solidFill>
                <a:cs typeface="Times New Roman" panose="02020603050405020304" pitchFamily="18" charset="0"/>
              </a:rPr>
              <a:t>users</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a:p>
            <a:r>
              <a:rPr lang="en-IN" dirty="0">
                <a:solidFill>
                  <a:schemeClr val="bg1"/>
                </a:solidFill>
                <a:cs typeface="Times New Roman" panose="02020603050405020304" pitchFamily="18" charset="0"/>
              </a:rPr>
              <a:t>Primary key : </a:t>
            </a:r>
            <a:r>
              <a:rPr lang="en-IN" dirty="0" smtClean="0">
                <a:solidFill>
                  <a:schemeClr val="bg1"/>
                </a:solidFill>
                <a:cs typeface="Times New Roman" panose="02020603050405020304" pitchFamily="18" charset="0"/>
              </a:rPr>
              <a:t>id</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p:txBody>
      </p:sp>
      <p:sp>
        <p:nvSpPr>
          <p:cNvPr id="6" name="TextBox 5">
            <a:extLst>
              <a:ext uri="{FF2B5EF4-FFF2-40B4-BE49-F238E27FC236}">
                <a16:creationId xmlns="" xmlns:a16="http://schemas.microsoft.com/office/drawing/2014/main" id="{BABEB9BD-BB0C-4943-8208-89BD23769B69}"/>
              </a:ext>
            </a:extLst>
          </p:cNvPr>
          <p:cNvSpPr txBox="1"/>
          <p:nvPr/>
        </p:nvSpPr>
        <p:spPr>
          <a:xfrm>
            <a:off x="3149358" y="665930"/>
            <a:ext cx="6302188" cy="400110"/>
          </a:xfrm>
          <a:prstGeom prst="rect">
            <a:avLst/>
          </a:prstGeom>
          <a:noFill/>
        </p:spPr>
        <p:txBody>
          <a:bodyPr wrap="square" rtlCol="0">
            <a:spAutoFit/>
          </a:bodyPr>
          <a:lstStyle/>
          <a:p>
            <a:r>
              <a:rPr lang="en-IN" sz="2000" b="1" dirty="0">
                <a:solidFill>
                  <a:schemeClr val="bg1"/>
                </a:solidFill>
                <a:cs typeface="Times New Roman" panose="02020603050405020304" pitchFamily="18" charset="0"/>
              </a:rPr>
              <a:t>B</a:t>
            </a:r>
            <a:r>
              <a:rPr lang="en-IN" sz="2000" b="1" dirty="0" smtClean="0">
                <a:solidFill>
                  <a:schemeClr val="bg1"/>
                </a:solidFill>
                <a:cs typeface="Times New Roman" panose="02020603050405020304" pitchFamily="18" charset="0"/>
              </a:rPr>
              <a:t>. </a:t>
            </a:r>
            <a:r>
              <a:rPr lang="en-IN" sz="2000" b="1" dirty="0">
                <a:solidFill>
                  <a:schemeClr val="bg1"/>
                </a:solidFill>
                <a:cs typeface="Times New Roman" panose="02020603050405020304" pitchFamily="18" charset="0"/>
              </a:rPr>
              <a:t>U</a:t>
            </a:r>
            <a:r>
              <a:rPr lang="en-IN" sz="2000" b="1" dirty="0" smtClean="0">
                <a:solidFill>
                  <a:schemeClr val="bg1"/>
                </a:solidFill>
                <a:cs typeface="Times New Roman" panose="02020603050405020304" pitchFamily="18" charset="0"/>
              </a:rPr>
              <a:t>ser Table</a:t>
            </a:r>
            <a:endParaRPr lang="en-IN" sz="2000" b="1" dirty="0">
              <a:solidFill>
                <a:schemeClr val="bg1"/>
              </a:solidFill>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4184989845"/>
              </p:ext>
            </p:extLst>
          </p:nvPr>
        </p:nvGraphicFramePr>
        <p:xfrm>
          <a:off x="3728278" y="1888676"/>
          <a:ext cx="8128000" cy="2595880"/>
        </p:xfrm>
        <a:graphic>
          <a:graphicData uri="http://schemas.openxmlformats.org/drawingml/2006/table">
            <a:tbl>
              <a:tblPr firstRow="1" bandRow="1">
                <a:tableStyleId>{5C22544A-7EE6-4342-B048-85BDC9FD1C3A}</a:tableStyleId>
              </a:tblPr>
              <a:tblGrid>
                <a:gridCol w="1625600"/>
                <a:gridCol w="1625600"/>
                <a:gridCol w="720035"/>
                <a:gridCol w="1378226"/>
                <a:gridCol w="2778539"/>
              </a:tblGrid>
              <a:tr h="370840">
                <a:tc>
                  <a:txBody>
                    <a:bodyPr/>
                    <a:lstStyle/>
                    <a:p>
                      <a:r>
                        <a:rPr lang="en-US" dirty="0" smtClean="0"/>
                        <a:t>Fieldname</a:t>
                      </a:r>
                      <a:endParaRPr lang="en-US" dirty="0"/>
                    </a:p>
                  </a:txBody>
                  <a:tcPr/>
                </a:tc>
                <a:tc>
                  <a:txBody>
                    <a:bodyPr/>
                    <a:lstStyle/>
                    <a:p>
                      <a:r>
                        <a:rPr lang="en-US" dirty="0" smtClean="0"/>
                        <a:t>Data types</a:t>
                      </a:r>
                      <a:endParaRPr lang="en-US" dirty="0"/>
                    </a:p>
                  </a:txBody>
                  <a:tcPr/>
                </a:tc>
                <a:tc>
                  <a:txBody>
                    <a:bodyPr/>
                    <a:lstStyle/>
                    <a:p>
                      <a:r>
                        <a:rPr lang="en-US" dirty="0" smtClean="0"/>
                        <a:t>Size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370840">
                <a:tc>
                  <a:txBody>
                    <a:bodyPr/>
                    <a:lstStyle/>
                    <a:p>
                      <a:r>
                        <a:rPr lang="en-US" dirty="0" smtClean="0"/>
                        <a:t>id</a:t>
                      </a:r>
                      <a:endParaRPr lang="en-US" dirty="0"/>
                    </a:p>
                  </a:txBody>
                  <a:tcPr/>
                </a:tc>
                <a:tc>
                  <a:txBody>
                    <a:bodyPr/>
                    <a:lstStyle/>
                    <a:p>
                      <a:r>
                        <a:rPr lang="en-US" dirty="0" smtClean="0"/>
                        <a:t>int</a:t>
                      </a:r>
                      <a:endParaRPr lang="en-US" dirty="0"/>
                    </a:p>
                  </a:txBody>
                  <a:tcPr/>
                </a:tc>
                <a:tc>
                  <a:txBody>
                    <a:bodyPr/>
                    <a:lstStyle/>
                    <a:p>
                      <a:pPr algn="ctr"/>
                      <a:r>
                        <a:rPr lang="en-US" dirty="0" smtClean="0"/>
                        <a:t>11</a:t>
                      </a:r>
                      <a:endParaRPr lang="en-US" dirty="0"/>
                    </a:p>
                  </a:txBody>
                  <a:tcPr/>
                </a:tc>
                <a:tc>
                  <a:txBody>
                    <a:bodyPr/>
                    <a:lstStyle/>
                    <a:p>
                      <a:r>
                        <a:rPr lang="en-US" dirty="0" smtClean="0"/>
                        <a:t>primary key</a:t>
                      </a:r>
                      <a:endParaRPr lang="en-US" dirty="0"/>
                    </a:p>
                  </a:txBody>
                  <a:tcPr/>
                </a:tc>
                <a:tc>
                  <a:txBody>
                    <a:bodyPr/>
                    <a:lstStyle/>
                    <a:p>
                      <a:r>
                        <a:rPr lang="en-US" dirty="0" smtClean="0"/>
                        <a:t>to store id</a:t>
                      </a:r>
                      <a:endParaRPr lang="en-US" dirty="0"/>
                    </a:p>
                  </a:txBody>
                  <a:tcPr/>
                </a:tc>
              </a:tr>
              <a:tr h="370840">
                <a:tc>
                  <a:txBody>
                    <a:bodyPr/>
                    <a:lstStyle/>
                    <a:p>
                      <a:r>
                        <a:rPr lang="en-US" dirty="0" smtClean="0"/>
                        <a:t>name</a:t>
                      </a:r>
                      <a:endParaRPr lang="en-US" dirty="0"/>
                    </a:p>
                  </a:txBody>
                  <a:tcPr/>
                </a:tc>
                <a:tc>
                  <a:txBody>
                    <a:bodyPr/>
                    <a:lstStyle/>
                    <a:p>
                      <a:r>
                        <a:rPr lang="en-US" dirty="0" smtClean="0"/>
                        <a:t>varchar</a:t>
                      </a:r>
                      <a:endParaRPr lang="en-US" dirty="0"/>
                    </a:p>
                  </a:txBody>
                  <a:tcPr/>
                </a:tc>
                <a:tc>
                  <a:txBody>
                    <a:bodyPr/>
                    <a:lstStyle/>
                    <a:p>
                      <a:pPr algn="ctr"/>
                      <a:r>
                        <a:rPr lang="en-US" dirty="0" smtClean="0"/>
                        <a:t>255</a:t>
                      </a:r>
                      <a:endParaRPr lang="en-US" dirty="0"/>
                    </a:p>
                  </a:txBody>
                  <a:tcPr/>
                </a:tc>
                <a:tc>
                  <a:txBody>
                    <a:bodyPr/>
                    <a:lstStyle/>
                    <a:p>
                      <a:r>
                        <a:rPr lang="en-US" dirty="0" smtClean="0"/>
                        <a:t>not null</a:t>
                      </a:r>
                      <a:endParaRPr lang="en-US" dirty="0"/>
                    </a:p>
                  </a:txBody>
                  <a:tcPr/>
                </a:tc>
                <a:tc>
                  <a:txBody>
                    <a:bodyPr/>
                    <a:lstStyle/>
                    <a:p>
                      <a:r>
                        <a:rPr lang="en-US" dirty="0" smtClean="0"/>
                        <a:t>to store username</a:t>
                      </a:r>
                      <a:endParaRPr lang="en-US" dirty="0"/>
                    </a:p>
                  </a:txBody>
                  <a:tcPr/>
                </a:tc>
              </a:tr>
              <a:tr h="370840">
                <a:tc>
                  <a:txBody>
                    <a:bodyPr/>
                    <a:lstStyle/>
                    <a:p>
                      <a:r>
                        <a:rPr lang="en-US" dirty="0" smtClean="0"/>
                        <a:t>password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varchar</a:t>
                      </a:r>
                    </a:p>
                  </a:txBody>
                  <a:tcPr/>
                </a:tc>
                <a:tc>
                  <a:txBody>
                    <a:bodyPr/>
                    <a:lstStyle/>
                    <a:p>
                      <a:pPr algn="ctr"/>
                      <a:r>
                        <a:rPr lang="en-US" dirty="0" smtClean="0"/>
                        <a:t>50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null</a:t>
                      </a:r>
                    </a:p>
                  </a:txBody>
                  <a:tcPr/>
                </a:tc>
                <a:tc>
                  <a:txBody>
                    <a:bodyPr/>
                    <a:lstStyle/>
                    <a:p>
                      <a:r>
                        <a:rPr lang="en-US" dirty="0" smtClean="0"/>
                        <a:t>to</a:t>
                      </a:r>
                      <a:r>
                        <a:rPr lang="en-US" baseline="0" dirty="0" smtClean="0"/>
                        <a:t> store password</a:t>
                      </a:r>
                      <a:endParaRPr lang="en-US" dirty="0"/>
                    </a:p>
                  </a:txBody>
                  <a:tcPr/>
                </a:tc>
              </a:tr>
              <a:tr h="370840">
                <a:tc>
                  <a:txBody>
                    <a:bodyPr/>
                    <a:lstStyle/>
                    <a:p>
                      <a:r>
                        <a:rPr lang="en-US" dirty="0" smtClean="0"/>
                        <a:t>email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varchar</a:t>
                      </a:r>
                    </a:p>
                  </a:txBody>
                  <a:tcPr/>
                </a:tc>
                <a:tc>
                  <a:txBody>
                    <a:bodyPr/>
                    <a:lstStyle/>
                    <a:p>
                      <a:pPr algn="ctr"/>
                      <a:r>
                        <a:rPr lang="en-US" dirty="0" smtClean="0"/>
                        <a:t>50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null</a:t>
                      </a:r>
                    </a:p>
                  </a:txBody>
                  <a:tcPr/>
                </a:tc>
                <a:tc>
                  <a:txBody>
                    <a:bodyPr/>
                    <a:lstStyle/>
                    <a:p>
                      <a:r>
                        <a:rPr lang="en-US" dirty="0" smtClean="0"/>
                        <a:t>to store email</a:t>
                      </a:r>
                      <a:endParaRPr lang="en-US" dirty="0"/>
                    </a:p>
                  </a:txBody>
                  <a:tcPr/>
                </a:tc>
              </a:tr>
              <a:tr h="370840">
                <a:tc>
                  <a:txBody>
                    <a:bodyPr/>
                    <a:lstStyle/>
                    <a:p>
                      <a:r>
                        <a:rPr lang="en-US" dirty="0" smtClean="0"/>
                        <a:t>mobile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varchar</a:t>
                      </a:r>
                    </a:p>
                  </a:txBody>
                  <a:tcPr/>
                </a:tc>
                <a:tc>
                  <a:txBody>
                    <a:bodyPr/>
                    <a:lstStyle/>
                    <a:p>
                      <a:pPr algn="ctr"/>
                      <a:r>
                        <a:rPr lang="en-US" dirty="0" smtClean="0"/>
                        <a:t>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null</a:t>
                      </a:r>
                    </a:p>
                  </a:txBody>
                  <a:tcPr/>
                </a:tc>
                <a:tc>
                  <a:txBody>
                    <a:bodyPr/>
                    <a:lstStyle/>
                    <a:p>
                      <a:r>
                        <a:rPr lang="en-US" dirty="0" smtClean="0"/>
                        <a:t>to</a:t>
                      </a:r>
                      <a:r>
                        <a:rPr lang="en-US" baseline="0" dirty="0" smtClean="0"/>
                        <a:t> store mobile</a:t>
                      </a:r>
                      <a:endParaRPr lang="en-US" dirty="0"/>
                    </a:p>
                  </a:txBody>
                  <a:tcPr/>
                </a:tc>
              </a:tr>
              <a:tr h="370840">
                <a:tc>
                  <a:txBody>
                    <a:bodyPr/>
                    <a:lstStyle/>
                    <a:p>
                      <a:r>
                        <a:rPr lang="en-US" dirty="0" smtClean="0"/>
                        <a:t>added_on</a:t>
                      </a:r>
                      <a:endParaRPr lang="en-US" dirty="0"/>
                    </a:p>
                  </a:txBody>
                  <a:tcPr/>
                </a:tc>
                <a:tc>
                  <a:txBody>
                    <a:bodyPr/>
                    <a:lstStyle/>
                    <a:p>
                      <a:r>
                        <a:rPr lang="en-US" dirty="0" smtClean="0"/>
                        <a:t>datetime</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null</a:t>
                      </a:r>
                    </a:p>
                  </a:txBody>
                  <a:tcPr/>
                </a:tc>
                <a:tc>
                  <a:txBody>
                    <a:bodyPr/>
                    <a:lstStyle/>
                    <a:p>
                      <a:r>
                        <a:rPr lang="en-US" dirty="0" smtClean="0"/>
                        <a:t>user</a:t>
                      </a:r>
                      <a:r>
                        <a:rPr lang="en-US" baseline="0" dirty="0" smtClean="0"/>
                        <a:t> enter date</a:t>
                      </a:r>
                      <a:endParaRPr lang="en-US" dirty="0"/>
                    </a:p>
                  </a:txBody>
                  <a:tcPr/>
                </a:tc>
              </a:tr>
            </a:tbl>
          </a:graphicData>
        </a:graphic>
      </p:graphicFrame>
    </p:spTree>
    <p:extLst>
      <p:ext uri="{BB962C8B-B14F-4D97-AF65-F5344CB8AC3E}">
        <p14:creationId xmlns:p14="http://schemas.microsoft.com/office/powerpoint/2010/main" val="1098484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8368" y="708336"/>
            <a:ext cx="10515600" cy="1325563"/>
          </a:xfrm>
        </p:spPr>
        <p:txBody>
          <a:bodyPr>
            <a:normAutofit/>
          </a:bodyPr>
          <a:lstStyle/>
          <a:p>
            <a:r>
              <a:rPr lang="en-US" sz="2400" b="1" dirty="0">
                <a:solidFill>
                  <a:schemeClr val="bg1"/>
                </a:solidFill>
                <a:latin typeface="+mn-lt"/>
                <a:cs typeface="Times New Roman" panose="02020603050405020304" pitchFamily="18" charset="0"/>
              </a:rPr>
              <a:t>C. </a:t>
            </a:r>
            <a:r>
              <a:rPr lang="en-US" sz="2400" b="1" dirty="0" smtClean="0">
                <a:solidFill>
                  <a:schemeClr val="bg1"/>
                </a:solidFill>
                <a:latin typeface="+mn-lt"/>
                <a:cs typeface="Times New Roman" panose="02020603050405020304" pitchFamily="18" charset="0"/>
              </a:rPr>
              <a:t>Categories table</a:t>
            </a:r>
            <a:endParaRPr lang="en-US" sz="2400" b="1" dirty="0">
              <a:solidFill>
                <a:schemeClr val="bg1"/>
              </a:solidFill>
              <a:latin typeface="+mn-lt"/>
              <a:cs typeface="Times New Roman" panose="02020603050405020304" pitchFamily="18" charset="0"/>
            </a:endParaRPr>
          </a:p>
        </p:txBody>
      </p:sp>
      <p:sp>
        <p:nvSpPr>
          <p:cNvPr id="5" name="Rectangle 4"/>
          <p:cNvSpPr/>
          <p:nvPr/>
        </p:nvSpPr>
        <p:spPr>
          <a:xfrm>
            <a:off x="738948" y="2033899"/>
            <a:ext cx="6096000" cy="1200329"/>
          </a:xfrm>
          <a:prstGeom prst="rect">
            <a:avLst/>
          </a:prstGeom>
        </p:spPr>
        <p:txBody>
          <a:bodyPr>
            <a:spAutoFit/>
          </a:bodyPr>
          <a:lstStyle/>
          <a:p>
            <a:r>
              <a:rPr lang="en-IN" dirty="0">
                <a:solidFill>
                  <a:schemeClr val="bg1"/>
                </a:solidFill>
                <a:cs typeface="Times New Roman" panose="02020603050405020304" pitchFamily="18" charset="0"/>
              </a:rPr>
              <a:t>Table name : </a:t>
            </a:r>
            <a:r>
              <a:rPr lang="en-US" dirty="0" smtClean="0">
                <a:solidFill>
                  <a:schemeClr val="bg1"/>
                </a:solidFill>
                <a:cs typeface="Times New Roman" panose="02020603050405020304" pitchFamily="18" charset="0"/>
              </a:rPr>
              <a:t>Categories</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a:p>
            <a:r>
              <a:rPr lang="en-IN" dirty="0">
                <a:solidFill>
                  <a:schemeClr val="bg1"/>
                </a:solidFill>
                <a:cs typeface="Times New Roman" panose="02020603050405020304" pitchFamily="18" charset="0"/>
              </a:rPr>
              <a:t>Primary key : </a:t>
            </a:r>
            <a:r>
              <a:rPr lang="en-IN" dirty="0" smtClean="0">
                <a:solidFill>
                  <a:schemeClr val="bg1"/>
                </a:solidFill>
                <a:cs typeface="Times New Roman" panose="02020603050405020304" pitchFamily="18" charset="0"/>
              </a:rPr>
              <a:t>id</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656741383"/>
              </p:ext>
            </p:extLst>
          </p:nvPr>
        </p:nvGraphicFramePr>
        <p:xfrm>
          <a:off x="3786948" y="3001758"/>
          <a:ext cx="8296481" cy="1557504"/>
        </p:xfrm>
        <a:graphic>
          <a:graphicData uri="http://schemas.openxmlformats.org/drawingml/2006/table">
            <a:tbl>
              <a:tblPr firstRow="1" bandRow="1">
                <a:tableStyleId>{5C22544A-7EE6-4342-B048-85BDC9FD1C3A}</a:tableStyleId>
              </a:tblPr>
              <a:tblGrid>
                <a:gridCol w="1659296"/>
                <a:gridCol w="1659296"/>
                <a:gridCol w="611729"/>
                <a:gridCol w="1426731"/>
                <a:gridCol w="2939429"/>
              </a:tblGrid>
              <a:tr h="370840">
                <a:tc>
                  <a:txBody>
                    <a:bodyPr/>
                    <a:lstStyle/>
                    <a:p>
                      <a:r>
                        <a:rPr lang="en-US" dirty="0" smtClean="0"/>
                        <a:t>Fieldname</a:t>
                      </a:r>
                      <a:endParaRPr lang="en-US" dirty="0"/>
                    </a:p>
                  </a:txBody>
                  <a:tcPr/>
                </a:tc>
                <a:tc>
                  <a:txBody>
                    <a:bodyPr/>
                    <a:lstStyle/>
                    <a:p>
                      <a:r>
                        <a:rPr lang="en-US" dirty="0" smtClean="0"/>
                        <a:t>Data types</a:t>
                      </a:r>
                      <a:endParaRPr lang="en-US" dirty="0"/>
                    </a:p>
                  </a:txBody>
                  <a:tcPr/>
                </a:tc>
                <a:tc>
                  <a:txBody>
                    <a:bodyPr/>
                    <a:lstStyle/>
                    <a:p>
                      <a:r>
                        <a:rPr lang="en-US" dirty="0" smtClean="0"/>
                        <a:t>Size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450064">
                <a:tc>
                  <a:txBody>
                    <a:bodyPr/>
                    <a:lstStyle/>
                    <a:p>
                      <a:r>
                        <a:rPr lang="en-US" dirty="0" smtClean="0"/>
                        <a:t>id</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r>
                        <a:rPr lang="en-US" dirty="0" smtClean="0"/>
                        <a:t>primary  key</a:t>
                      </a:r>
                      <a:endParaRPr lang="en-US" dirty="0"/>
                    </a:p>
                  </a:txBody>
                  <a:tcPr/>
                </a:tc>
                <a:tc>
                  <a:txBody>
                    <a:bodyPr/>
                    <a:lstStyle/>
                    <a:p>
                      <a:r>
                        <a:rPr lang="en-US" dirty="0" smtClean="0"/>
                        <a:t>to store categories id</a:t>
                      </a:r>
                      <a:endParaRPr lang="en-US" dirty="0"/>
                    </a:p>
                  </a:txBody>
                  <a:tcPr/>
                </a:tc>
              </a:tr>
              <a:tr h="300314">
                <a:tc>
                  <a:txBody>
                    <a:bodyPr/>
                    <a:lstStyle/>
                    <a:p>
                      <a:r>
                        <a:rPr lang="en-US" dirty="0" smtClean="0"/>
                        <a:t>categories</a:t>
                      </a:r>
                      <a:endParaRPr lang="en-US" dirty="0"/>
                    </a:p>
                  </a:txBody>
                  <a:tcPr/>
                </a:tc>
                <a:tc>
                  <a:txBody>
                    <a:bodyPr/>
                    <a:lstStyle/>
                    <a:p>
                      <a:r>
                        <a:rPr lang="en-US" dirty="0" smtClean="0"/>
                        <a:t>varchar</a:t>
                      </a:r>
                      <a:endParaRPr lang="en-US" dirty="0"/>
                    </a:p>
                  </a:txBody>
                  <a:tcPr/>
                </a:tc>
                <a:tc>
                  <a:txBody>
                    <a:bodyPr/>
                    <a:lstStyle/>
                    <a:p>
                      <a:r>
                        <a:rPr lang="en-US" dirty="0" smtClean="0"/>
                        <a:t>255</a:t>
                      </a:r>
                      <a:endParaRPr lang="en-US" dirty="0"/>
                    </a:p>
                  </a:txBody>
                  <a:tcPr/>
                </a:tc>
                <a:tc>
                  <a:txBody>
                    <a:bodyPr/>
                    <a:lstStyle/>
                    <a:p>
                      <a:r>
                        <a:rPr lang="en-US" dirty="0" smtClean="0"/>
                        <a:t>not null</a:t>
                      </a:r>
                      <a:endParaRPr lang="en-US" dirty="0"/>
                    </a:p>
                  </a:txBody>
                  <a:tcPr/>
                </a:tc>
                <a:tc>
                  <a:txBody>
                    <a:bodyPr/>
                    <a:lstStyle/>
                    <a:p>
                      <a:r>
                        <a:rPr lang="en-US" dirty="0" smtClean="0"/>
                        <a:t>to</a:t>
                      </a:r>
                      <a:r>
                        <a:rPr lang="en-US" baseline="0" dirty="0" smtClean="0"/>
                        <a:t> store categories</a:t>
                      </a:r>
                      <a:endParaRPr lang="en-US" dirty="0"/>
                    </a:p>
                  </a:txBody>
                  <a:tcPr/>
                </a:tc>
              </a:tr>
              <a:tr h="370840">
                <a:tc>
                  <a:txBody>
                    <a:bodyPr/>
                    <a:lstStyle/>
                    <a:p>
                      <a:r>
                        <a:rPr lang="en-US" dirty="0" smtClean="0"/>
                        <a:t>status</a:t>
                      </a:r>
                      <a:endParaRPr lang="en-US" dirty="0"/>
                    </a:p>
                  </a:txBody>
                  <a:tcPr/>
                </a:tc>
                <a:tc>
                  <a:txBody>
                    <a:bodyPr/>
                    <a:lstStyle/>
                    <a:p>
                      <a:r>
                        <a:rPr lang="en-US" dirty="0" smtClean="0"/>
                        <a:t>tinyint</a:t>
                      </a:r>
                      <a:endParaRPr lang="en-US" dirty="0"/>
                    </a:p>
                  </a:txBody>
                  <a:tcPr/>
                </a:tc>
                <a:tc>
                  <a:txBody>
                    <a:bodyPr/>
                    <a:lstStyle/>
                    <a:p>
                      <a:r>
                        <a:rPr lang="en-US" dirty="0" smtClean="0"/>
                        <a:t>4</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to store categories status</a:t>
                      </a:r>
                      <a:endParaRPr lang="en-US" dirty="0"/>
                    </a:p>
                  </a:txBody>
                  <a:tcPr/>
                </a:tc>
              </a:tr>
            </a:tbl>
          </a:graphicData>
        </a:graphic>
      </p:graphicFrame>
    </p:spTree>
    <p:extLst>
      <p:ext uri="{BB962C8B-B14F-4D97-AF65-F5344CB8AC3E}">
        <p14:creationId xmlns:p14="http://schemas.microsoft.com/office/powerpoint/2010/main" val="1917246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1971" y="-77480"/>
            <a:ext cx="7534140" cy="1107996"/>
          </a:xfrm>
          <a:prstGeom prst="rect">
            <a:avLst/>
          </a:prstGeom>
          <a:noFill/>
        </p:spPr>
        <p:txBody>
          <a:bodyPr wrap="square" rtlCol="0">
            <a:spAutoFit/>
          </a:bodyPr>
          <a:lstStyle/>
          <a:p>
            <a:pPr algn="ctr"/>
            <a:r>
              <a:rPr lang="en-US" sz="6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rPr>
              <a:t>Index:-</a:t>
            </a:r>
            <a:endParaRPr lang="en-US"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endParaRPr>
          </a:p>
        </p:txBody>
      </p:sp>
      <p:sp>
        <p:nvSpPr>
          <p:cNvPr id="6" name="Rectangle 5"/>
          <p:cNvSpPr/>
          <p:nvPr/>
        </p:nvSpPr>
        <p:spPr>
          <a:xfrm>
            <a:off x="2026277" y="917912"/>
            <a:ext cx="9959662" cy="6555641"/>
          </a:xfrm>
          <a:prstGeom prst="rect">
            <a:avLst/>
          </a:prstGeom>
        </p:spPr>
        <p:txBody>
          <a:bodyPr wrap="square">
            <a:spAutoFit/>
          </a:bodyPr>
          <a:lstStyle/>
          <a:p>
            <a:pPr marL="342900" indent="-342900">
              <a:buFont typeface="+mj-lt"/>
              <a:buAutoNum type="arabicPeriod"/>
            </a:pPr>
            <a:r>
              <a:rPr lang="en-US" sz="2400" dirty="0">
                <a:solidFill>
                  <a:schemeClr val="bg1"/>
                </a:solidFill>
              </a:rPr>
              <a:t> </a:t>
            </a:r>
            <a:r>
              <a:rPr lang="en-US" sz="1400" dirty="0">
                <a:solidFill>
                  <a:schemeClr val="bg1"/>
                </a:solidFill>
              </a:rPr>
              <a:t> </a:t>
            </a:r>
            <a:r>
              <a:rPr lang="en-US" sz="1400" dirty="0" smtClean="0">
                <a:solidFill>
                  <a:schemeClr val="bg1"/>
                </a:solidFill>
              </a:rPr>
              <a:t> </a:t>
            </a:r>
            <a:r>
              <a:rPr lang="en-US" sz="2400" dirty="0" smtClean="0">
                <a:solidFill>
                  <a:schemeClr val="bg1"/>
                </a:solidFill>
              </a:rPr>
              <a:t>Project </a:t>
            </a:r>
            <a:r>
              <a:rPr lang="en-US" sz="2400" dirty="0">
                <a:solidFill>
                  <a:schemeClr val="bg1"/>
                </a:solidFill>
              </a:rPr>
              <a:t>Profile &amp; Objectives </a:t>
            </a:r>
          </a:p>
          <a:p>
            <a:pPr marL="514350" indent="-514350">
              <a:buFont typeface="+mj-lt"/>
              <a:buAutoNum type="arabicPeriod"/>
            </a:pPr>
            <a:r>
              <a:rPr lang="en-US" sz="2400" dirty="0" smtClean="0">
                <a:solidFill>
                  <a:schemeClr val="bg1"/>
                </a:solidFill>
              </a:rPr>
              <a:t>Requirement </a:t>
            </a:r>
            <a:r>
              <a:rPr lang="en-US" sz="2400" dirty="0">
                <a:solidFill>
                  <a:schemeClr val="bg1"/>
                </a:solidFill>
              </a:rPr>
              <a:t>specification (Existing System)</a:t>
            </a:r>
          </a:p>
          <a:p>
            <a:pPr marL="514350" indent="-514350">
              <a:buFont typeface="+mj-lt"/>
              <a:buAutoNum type="arabicPeriod"/>
            </a:pPr>
            <a:r>
              <a:rPr lang="en-US" sz="2400" dirty="0" smtClean="0">
                <a:solidFill>
                  <a:schemeClr val="bg1"/>
                </a:solidFill>
              </a:rPr>
              <a:t>Need </a:t>
            </a:r>
            <a:r>
              <a:rPr lang="en-US" sz="2400" dirty="0">
                <a:solidFill>
                  <a:schemeClr val="bg1"/>
                </a:solidFill>
              </a:rPr>
              <a:t>for the New System</a:t>
            </a:r>
          </a:p>
          <a:p>
            <a:pPr marL="514350" indent="-514350">
              <a:buFont typeface="+mj-lt"/>
              <a:buAutoNum type="arabicPeriod"/>
            </a:pPr>
            <a:r>
              <a:rPr lang="en-US" sz="2400" dirty="0" smtClean="0">
                <a:solidFill>
                  <a:schemeClr val="bg1"/>
                </a:solidFill>
              </a:rPr>
              <a:t>Minimum </a:t>
            </a:r>
            <a:r>
              <a:rPr lang="en-US" sz="2400" dirty="0">
                <a:solidFill>
                  <a:schemeClr val="bg1"/>
                </a:solidFill>
              </a:rPr>
              <a:t>Hardware &amp; Software Requirement</a:t>
            </a:r>
          </a:p>
          <a:p>
            <a:pPr marL="514350" indent="-514350">
              <a:buFont typeface="+mj-lt"/>
              <a:buAutoNum type="arabicPeriod"/>
            </a:pPr>
            <a:r>
              <a:rPr lang="en-US" sz="2400" dirty="0" smtClean="0">
                <a:solidFill>
                  <a:schemeClr val="bg1"/>
                </a:solidFill>
              </a:rPr>
              <a:t>Function Specification</a:t>
            </a:r>
          </a:p>
          <a:p>
            <a:pPr marL="514350" indent="-514350">
              <a:buFont typeface="+mj-lt"/>
              <a:buAutoNum type="arabicPeriod"/>
            </a:pPr>
            <a:r>
              <a:rPr lang="en-US" sz="2400" dirty="0" smtClean="0">
                <a:solidFill>
                  <a:schemeClr val="bg1"/>
                </a:solidFill>
              </a:rPr>
              <a:t>System </a:t>
            </a:r>
            <a:r>
              <a:rPr lang="en-US" sz="2400" dirty="0">
                <a:solidFill>
                  <a:schemeClr val="bg1"/>
                </a:solidFill>
              </a:rPr>
              <a:t>Flow </a:t>
            </a:r>
            <a:r>
              <a:rPr lang="en-US" sz="2400" dirty="0" smtClean="0">
                <a:solidFill>
                  <a:schemeClr val="bg1"/>
                </a:solidFill>
              </a:rPr>
              <a:t>Chart</a:t>
            </a:r>
          </a:p>
          <a:p>
            <a:pPr marL="514350" indent="-514350">
              <a:buFont typeface="+mj-lt"/>
              <a:buAutoNum type="arabicPeriod"/>
            </a:pPr>
            <a:r>
              <a:rPr lang="en-IN" sz="2400" dirty="0">
                <a:solidFill>
                  <a:schemeClr val="bg1"/>
                </a:solidFill>
              </a:rPr>
              <a:t>ER Diagram </a:t>
            </a:r>
            <a:endParaRPr lang="en-IN" sz="2400" dirty="0" smtClean="0">
              <a:solidFill>
                <a:schemeClr val="bg1"/>
              </a:solidFill>
            </a:endParaRPr>
          </a:p>
          <a:p>
            <a:pPr marL="514350" indent="-514350">
              <a:buFont typeface="+mj-lt"/>
              <a:buAutoNum type="arabicPeriod"/>
            </a:pPr>
            <a:r>
              <a:rPr lang="en-IN" sz="2400" dirty="0">
                <a:solidFill>
                  <a:schemeClr val="bg1"/>
                </a:solidFill>
              </a:rPr>
              <a:t>Data Flow Diagram (DFD</a:t>
            </a:r>
            <a:r>
              <a:rPr lang="en-IN" sz="2400" dirty="0" smtClean="0">
                <a:solidFill>
                  <a:schemeClr val="bg1"/>
                </a:solidFill>
              </a:rPr>
              <a:t>)</a:t>
            </a:r>
          </a:p>
          <a:p>
            <a:pPr marL="514350" indent="-514350">
              <a:buFont typeface="+mj-lt"/>
              <a:buAutoNum type="arabicPeriod"/>
            </a:pPr>
            <a:r>
              <a:rPr lang="en-US" sz="2400" dirty="0">
                <a:solidFill>
                  <a:schemeClr val="bg1"/>
                </a:solidFill>
              </a:rPr>
              <a:t>Data </a:t>
            </a:r>
            <a:r>
              <a:rPr lang="en-US" sz="2400" dirty="0" smtClean="0">
                <a:solidFill>
                  <a:schemeClr val="bg1"/>
                </a:solidFill>
              </a:rPr>
              <a:t>Dictionary</a:t>
            </a:r>
          </a:p>
          <a:p>
            <a:pPr marL="514350" indent="-514350">
              <a:buFont typeface="+mj-lt"/>
              <a:buAutoNum type="arabicPeriod"/>
            </a:pPr>
            <a:r>
              <a:rPr lang="en-US" sz="2400" dirty="0" smtClean="0">
                <a:solidFill>
                  <a:schemeClr val="bg1"/>
                </a:solidFill>
              </a:rPr>
              <a:t>Brief Description Process</a:t>
            </a:r>
          </a:p>
          <a:p>
            <a:pPr marL="514350" indent="-514350">
              <a:buFont typeface="+mj-lt"/>
              <a:buAutoNum type="arabicPeriod"/>
            </a:pPr>
            <a:r>
              <a:rPr lang="en-US" sz="2400" dirty="0" smtClean="0">
                <a:solidFill>
                  <a:schemeClr val="bg1"/>
                </a:solidFill>
              </a:rPr>
              <a:t>Input Design</a:t>
            </a:r>
          </a:p>
          <a:p>
            <a:pPr marL="514350" indent="-514350">
              <a:buFont typeface="+mj-lt"/>
              <a:buAutoNum type="arabicPeriod"/>
            </a:pPr>
            <a:r>
              <a:rPr lang="en-US" sz="2400" dirty="0" smtClean="0">
                <a:solidFill>
                  <a:schemeClr val="bg1"/>
                </a:solidFill>
              </a:rPr>
              <a:t>Output Design</a:t>
            </a:r>
          </a:p>
          <a:p>
            <a:pPr marL="514350" indent="-514350">
              <a:buFont typeface="+mj-lt"/>
              <a:buAutoNum type="arabicPeriod"/>
            </a:pPr>
            <a:r>
              <a:rPr lang="en-US" sz="2400" dirty="0" smtClean="0">
                <a:solidFill>
                  <a:schemeClr val="bg1"/>
                </a:solidFill>
              </a:rPr>
              <a:t>Testing</a:t>
            </a:r>
          </a:p>
          <a:p>
            <a:pPr marL="514350" indent="-514350">
              <a:buFont typeface="+mj-lt"/>
              <a:buAutoNum type="arabicPeriod"/>
            </a:pPr>
            <a:r>
              <a:rPr lang="en-US" sz="2400" dirty="0" smtClean="0">
                <a:solidFill>
                  <a:schemeClr val="bg1"/>
                </a:solidFill>
              </a:rPr>
              <a:t>Future </a:t>
            </a:r>
            <a:r>
              <a:rPr lang="en-US" sz="2400" dirty="0" smtClean="0">
                <a:solidFill>
                  <a:schemeClr val="bg1"/>
                </a:solidFill>
              </a:rPr>
              <a:t>Enhancement</a:t>
            </a:r>
            <a:endParaRPr lang="en-US" sz="2400" dirty="0" smtClean="0">
              <a:solidFill>
                <a:schemeClr val="bg1"/>
              </a:solidFill>
            </a:endParaRPr>
          </a:p>
          <a:p>
            <a:pPr marL="514350" indent="-514350">
              <a:buFont typeface="+mj-lt"/>
              <a:buAutoNum type="arabicPeriod"/>
            </a:pPr>
            <a:r>
              <a:rPr lang="en-US" sz="2400" dirty="0" smtClean="0">
                <a:solidFill>
                  <a:schemeClr val="bg1"/>
                </a:solidFill>
              </a:rPr>
              <a:t>Bibliography</a:t>
            </a:r>
            <a:endParaRPr lang="en-IN" sz="2400" dirty="0" smtClean="0">
              <a:solidFill>
                <a:schemeClr val="bg1"/>
              </a:solidFill>
            </a:endParaRPr>
          </a:p>
          <a:p>
            <a:pPr marL="514350" indent="-514350">
              <a:buFont typeface="+mj-lt"/>
              <a:buAutoNum type="arabicPeriod"/>
            </a:pPr>
            <a:endParaRPr lang="en-US" sz="2800" dirty="0">
              <a:solidFill>
                <a:schemeClr val="bg1"/>
              </a:solidFill>
            </a:endParaRPr>
          </a:p>
          <a:p>
            <a:endParaRPr lang="en-US" sz="1600" dirty="0" smtClean="0">
              <a:solidFill>
                <a:schemeClr val="bg1"/>
              </a:solidFill>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3229718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779" y="50167"/>
            <a:ext cx="10515600" cy="1325563"/>
          </a:xfrm>
        </p:spPr>
        <p:txBody>
          <a:bodyPr>
            <a:normAutofit/>
          </a:bodyPr>
          <a:lstStyle/>
          <a:p>
            <a:r>
              <a:rPr lang="en-US" sz="2000" b="1" dirty="0">
                <a:solidFill>
                  <a:schemeClr val="bg1"/>
                </a:solidFill>
                <a:latin typeface="+mn-lt"/>
                <a:cs typeface="Times New Roman" panose="02020603050405020304" pitchFamily="18" charset="0"/>
              </a:rPr>
              <a:t>G</a:t>
            </a:r>
            <a:r>
              <a:rPr lang="en-US" sz="2000" b="1" dirty="0" smtClean="0">
                <a:solidFill>
                  <a:schemeClr val="bg1"/>
                </a:solidFill>
                <a:latin typeface="+mn-lt"/>
                <a:cs typeface="Times New Roman" panose="02020603050405020304" pitchFamily="18" charset="0"/>
              </a:rPr>
              <a:t>. Product Table</a:t>
            </a:r>
            <a:endParaRPr lang="en-US" sz="2000" b="1" dirty="0">
              <a:solidFill>
                <a:schemeClr val="bg1"/>
              </a:solidFill>
              <a:latin typeface="+mn-lt"/>
              <a:cs typeface="Times New Roman" panose="02020603050405020304" pitchFamily="18" charset="0"/>
            </a:endParaRPr>
          </a:p>
        </p:txBody>
      </p:sp>
      <p:sp>
        <p:nvSpPr>
          <p:cNvPr id="5" name="TextBox 4">
            <a:extLst>
              <a:ext uri="{FF2B5EF4-FFF2-40B4-BE49-F238E27FC236}">
                <a16:creationId xmlns="" xmlns:a16="http://schemas.microsoft.com/office/drawing/2014/main" id="{5725681B-E2BA-4FF4-A774-B0565D964072}"/>
              </a:ext>
            </a:extLst>
          </p:cNvPr>
          <p:cNvSpPr txBox="1"/>
          <p:nvPr/>
        </p:nvSpPr>
        <p:spPr>
          <a:xfrm>
            <a:off x="0" y="2974791"/>
            <a:ext cx="4500282" cy="1200329"/>
          </a:xfrm>
          <a:prstGeom prst="rect">
            <a:avLst/>
          </a:prstGeom>
          <a:noFill/>
        </p:spPr>
        <p:txBody>
          <a:bodyPr wrap="square" rtlCol="0">
            <a:spAutoFit/>
          </a:bodyPr>
          <a:lstStyle/>
          <a:p>
            <a:r>
              <a:rPr lang="en-IN" dirty="0">
                <a:solidFill>
                  <a:schemeClr val="bg1"/>
                </a:solidFill>
                <a:cs typeface="Times New Roman" panose="02020603050405020304" pitchFamily="18" charset="0"/>
              </a:rPr>
              <a:t>Table name : </a:t>
            </a:r>
            <a:r>
              <a:rPr lang="en-IN" dirty="0" smtClean="0">
                <a:solidFill>
                  <a:schemeClr val="bg1"/>
                </a:solidFill>
                <a:cs typeface="Times New Roman" panose="02020603050405020304" pitchFamily="18" charset="0"/>
              </a:rPr>
              <a:t>product </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a:p>
            <a:r>
              <a:rPr lang="en-IN" dirty="0">
                <a:solidFill>
                  <a:schemeClr val="bg1"/>
                </a:solidFill>
                <a:cs typeface="Times New Roman" panose="02020603050405020304" pitchFamily="18" charset="0"/>
              </a:rPr>
              <a:t>Primary key : </a:t>
            </a:r>
            <a:r>
              <a:rPr lang="en-IN" dirty="0" smtClean="0">
                <a:solidFill>
                  <a:schemeClr val="bg1"/>
                </a:solidFill>
                <a:cs typeface="Times New Roman" panose="02020603050405020304" pitchFamily="18" charset="0"/>
              </a:rPr>
              <a:t>id</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394204051"/>
              </p:ext>
            </p:extLst>
          </p:nvPr>
        </p:nvGraphicFramePr>
        <p:xfrm>
          <a:off x="2513806" y="1066040"/>
          <a:ext cx="9678194" cy="5592914"/>
        </p:xfrm>
        <a:graphic>
          <a:graphicData uri="http://schemas.openxmlformats.org/drawingml/2006/table">
            <a:tbl>
              <a:tblPr firstRow="1" bandRow="1">
                <a:tableStyleId>{5C22544A-7EE6-4342-B048-85BDC9FD1C3A}</a:tableStyleId>
              </a:tblPr>
              <a:tblGrid>
                <a:gridCol w="1809202"/>
                <a:gridCol w="1056068"/>
                <a:gridCol w="824248"/>
                <a:gridCol w="1300766"/>
                <a:gridCol w="4687910"/>
              </a:tblGrid>
              <a:tr h="0">
                <a:tc>
                  <a:txBody>
                    <a:bodyPr/>
                    <a:lstStyle/>
                    <a:p>
                      <a:r>
                        <a:rPr lang="en-US" dirty="0" smtClean="0"/>
                        <a:t>Fieldname</a:t>
                      </a:r>
                      <a:endParaRPr lang="en-US" dirty="0"/>
                    </a:p>
                  </a:txBody>
                  <a:tcPr/>
                </a:tc>
                <a:tc>
                  <a:txBody>
                    <a:bodyPr/>
                    <a:lstStyle/>
                    <a:p>
                      <a:r>
                        <a:rPr lang="en-US" dirty="0" smtClean="0"/>
                        <a:t>Type</a:t>
                      </a:r>
                      <a:endParaRPr lang="en-US" dirty="0"/>
                    </a:p>
                  </a:txBody>
                  <a:tcPr/>
                </a:tc>
                <a:tc>
                  <a:txBody>
                    <a:bodyPr/>
                    <a:lstStyle/>
                    <a:p>
                      <a:r>
                        <a:rPr lang="en-US" dirty="0" smtClean="0"/>
                        <a:t>Size</a:t>
                      </a:r>
                      <a:endParaRPr lang="en-US" dirty="0"/>
                    </a:p>
                  </a:txBody>
                  <a:tcPr/>
                </a:tc>
                <a:tc>
                  <a:txBody>
                    <a:bodyPr/>
                    <a:lstStyle/>
                    <a:p>
                      <a:r>
                        <a:rPr lang="en-US" dirty="0" smtClean="0"/>
                        <a:t>Constraint</a:t>
                      </a:r>
                      <a:endParaRPr lang="en-US" dirty="0"/>
                    </a:p>
                  </a:txBody>
                  <a:tcPr/>
                </a:tc>
                <a:tc>
                  <a:txBody>
                    <a:bodyPr/>
                    <a:lstStyle/>
                    <a:p>
                      <a:r>
                        <a:rPr lang="en-US" dirty="0" smtClean="0"/>
                        <a:t>Description</a:t>
                      </a:r>
                    </a:p>
                  </a:txBody>
                  <a:tcPr/>
                </a:tc>
              </a:tr>
              <a:tr h="370840">
                <a:tc>
                  <a:txBody>
                    <a:bodyPr/>
                    <a:lstStyle/>
                    <a:p>
                      <a:r>
                        <a:rPr lang="en-US" dirty="0" smtClean="0"/>
                        <a:t>Id</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r>
                        <a:rPr lang="en-US" dirty="0" smtClean="0"/>
                        <a:t>Primary key</a:t>
                      </a:r>
                      <a:endParaRPr lang="en-US" dirty="0"/>
                    </a:p>
                  </a:txBody>
                  <a:tcPr/>
                </a:tc>
                <a:tc>
                  <a:txBody>
                    <a:bodyPr/>
                    <a:lstStyle/>
                    <a:p>
                      <a:r>
                        <a:rPr lang="en-US" dirty="0" smtClean="0"/>
                        <a:t>To store</a:t>
                      </a:r>
                      <a:r>
                        <a:rPr lang="en-US" baseline="0" dirty="0" smtClean="0"/>
                        <a:t> id</a:t>
                      </a:r>
                      <a:endParaRPr lang="en-US" dirty="0"/>
                    </a:p>
                  </a:txBody>
                  <a:tcPr/>
                </a:tc>
              </a:tr>
              <a:tr h="370840">
                <a:tc>
                  <a:txBody>
                    <a:bodyPr/>
                    <a:lstStyle/>
                    <a:p>
                      <a:r>
                        <a:rPr lang="en-US" dirty="0" smtClean="0"/>
                        <a:t>Categories_id</a:t>
                      </a:r>
                      <a:endParaRPr lang="en-US" dirty="0"/>
                    </a:p>
                  </a:txBody>
                  <a:tcPr/>
                </a:tc>
                <a:tc>
                  <a:txBody>
                    <a:bodyPr/>
                    <a:lstStyle/>
                    <a:p>
                      <a:r>
                        <a:rPr lang="en-US" dirty="0" smtClean="0"/>
                        <a:t>Int</a:t>
                      </a:r>
                      <a:endParaRPr lang="en-US" dirty="0"/>
                    </a:p>
                  </a:txBody>
                  <a:tcPr/>
                </a:tc>
                <a:tc>
                  <a:txBody>
                    <a:bodyPr/>
                    <a:lstStyle/>
                    <a:p>
                      <a:r>
                        <a:rPr lang="en-US" dirty="0" smtClean="0"/>
                        <a:t>11</a:t>
                      </a:r>
                    </a:p>
                  </a:txBody>
                  <a:tcPr/>
                </a:tc>
                <a:tc>
                  <a:txBody>
                    <a:bodyPr/>
                    <a:lstStyle/>
                    <a:p>
                      <a:r>
                        <a:rPr lang="en-US" dirty="0" smtClean="0"/>
                        <a:t>Not null</a:t>
                      </a:r>
                      <a:endParaRPr lang="en-US" dirty="0"/>
                    </a:p>
                  </a:txBody>
                  <a:tcPr/>
                </a:tc>
                <a:tc>
                  <a:txBody>
                    <a:bodyPr/>
                    <a:lstStyle/>
                    <a:p>
                      <a:r>
                        <a:rPr lang="en-US" dirty="0" smtClean="0"/>
                        <a:t>To store categories</a:t>
                      </a:r>
                      <a:r>
                        <a:rPr lang="en-US" baseline="0" dirty="0" smtClean="0"/>
                        <a:t> id</a:t>
                      </a:r>
                      <a:endParaRPr lang="en-US" dirty="0"/>
                    </a:p>
                  </a:txBody>
                  <a:tcPr/>
                </a:tc>
              </a:tr>
              <a:tr h="370840">
                <a:tc>
                  <a:txBody>
                    <a:bodyPr/>
                    <a:lstStyle/>
                    <a:p>
                      <a:r>
                        <a:rPr lang="en-US" dirty="0" smtClean="0"/>
                        <a:t>Name</a:t>
                      </a:r>
                      <a:endParaRPr lang="en-US" dirty="0"/>
                    </a:p>
                  </a:txBody>
                  <a:tcPr/>
                </a:tc>
                <a:tc>
                  <a:txBody>
                    <a:bodyPr/>
                    <a:lstStyle/>
                    <a:p>
                      <a:r>
                        <a:rPr lang="en-US" dirty="0" smtClean="0"/>
                        <a:t>Varchar</a:t>
                      </a:r>
                      <a:endParaRPr lang="en-US" dirty="0"/>
                    </a:p>
                  </a:txBody>
                  <a:tcPr/>
                </a:tc>
                <a:tc>
                  <a:txBody>
                    <a:bodyPr/>
                    <a:lstStyle/>
                    <a:p>
                      <a:r>
                        <a:rPr lang="en-US" dirty="0" smtClean="0"/>
                        <a:t>255</a:t>
                      </a:r>
                      <a:endParaRPr lang="en-US" dirty="0"/>
                    </a:p>
                  </a:txBody>
                  <a:tcPr/>
                </a:tc>
                <a:tc>
                  <a:txBody>
                    <a:bodyPr/>
                    <a:lstStyle/>
                    <a:p>
                      <a:r>
                        <a:rPr lang="en-US" dirty="0" smtClean="0"/>
                        <a:t>Not null</a:t>
                      </a:r>
                      <a:endParaRPr lang="en-US" dirty="0"/>
                    </a:p>
                  </a:txBody>
                  <a:tcPr/>
                </a:tc>
                <a:tc>
                  <a:txBody>
                    <a:bodyPr/>
                    <a:lstStyle/>
                    <a:p>
                      <a:r>
                        <a:rPr lang="en-US" dirty="0" smtClean="0"/>
                        <a:t>To</a:t>
                      </a:r>
                      <a:r>
                        <a:rPr lang="en-US" baseline="0" dirty="0" smtClean="0"/>
                        <a:t> store name</a:t>
                      </a:r>
                      <a:endParaRPr lang="en-US" dirty="0"/>
                    </a:p>
                  </a:txBody>
                  <a:tcPr/>
                </a:tc>
              </a:tr>
              <a:tr h="370840">
                <a:tc>
                  <a:txBody>
                    <a:bodyPr/>
                    <a:lstStyle/>
                    <a:p>
                      <a:r>
                        <a:rPr lang="en-US" dirty="0" smtClean="0"/>
                        <a:t>Mrp</a:t>
                      </a:r>
                      <a:endParaRPr lang="en-US" dirty="0"/>
                    </a:p>
                  </a:txBody>
                  <a:tcPr/>
                </a:tc>
                <a:tc>
                  <a:txBody>
                    <a:bodyPr/>
                    <a:lstStyle/>
                    <a:p>
                      <a:r>
                        <a:rPr lang="en-US" dirty="0" smtClean="0"/>
                        <a:t>Float</a:t>
                      </a:r>
                      <a:endParaRPr lang="en-US" dirty="0"/>
                    </a:p>
                  </a:txBody>
                  <a:tcPr/>
                </a:tc>
                <a:tc>
                  <a:txBody>
                    <a:bodyPr/>
                    <a:lstStyle/>
                    <a:p>
                      <a:endParaRPr lang="en-US" dirty="0"/>
                    </a:p>
                  </a:txBody>
                  <a:tcPr/>
                </a:tc>
                <a:tc>
                  <a:txBody>
                    <a:bodyPr/>
                    <a:lstStyle/>
                    <a:p>
                      <a:r>
                        <a:rPr lang="en-US" smtClean="0"/>
                        <a:t>Not null</a:t>
                      </a:r>
                      <a:endParaRPr lang="en-US" dirty="0"/>
                    </a:p>
                  </a:txBody>
                  <a:tcPr/>
                </a:tc>
                <a:tc>
                  <a:txBody>
                    <a:bodyPr/>
                    <a:lstStyle/>
                    <a:p>
                      <a:r>
                        <a:rPr lang="en-US" dirty="0" smtClean="0"/>
                        <a:t>To store </a:t>
                      </a:r>
                      <a:r>
                        <a:rPr lang="en-US" dirty="0" err="1" smtClean="0"/>
                        <a:t>mrp</a:t>
                      </a:r>
                      <a:endParaRPr lang="en-US" dirty="0"/>
                    </a:p>
                  </a:txBody>
                  <a:tcPr/>
                </a:tc>
              </a:tr>
              <a:tr h="370840">
                <a:tc>
                  <a:txBody>
                    <a:bodyPr/>
                    <a:lstStyle/>
                    <a:p>
                      <a:r>
                        <a:rPr lang="en-US" dirty="0" smtClean="0"/>
                        <a:t>Price</a:t>
                      </a:r>
                      <a:endParaRPr lang="en-US" dirty="0"/>
                    </a:p>
                  </a:txBody>
                  <a:tcPr/>
                </a:tc>
                <a:tc>
                  <a:txBody>
                    <a:bodyPr/>
                    <a:lstStyle/>
                    <a:p>
                      <a:r>
                        <a:rPr lang="en-US" dirty="0" smtClean="0"/>
                        <a:t>Float</a:t>
                      </a:r>
                      <a:endParaRPr lang="en-US" dirty="0"/>
                    </a:p>
                  </a:txBody>
                  <a:tcPr/>
                </a:tc>
                <a:tc>
                  <a:txBody>
                    <a:bodyPr/>
                    <a:lstStyle/>
                    <a:p>
                      <a:endParaRPr lang="en-US" dirty="0"/>
                    </a:p>
                  </a:txBody>
                  <a:tcPr/>
                </a:tc>
                <a:tc>
                  <a:txBody>
                    <a:bodyPr/>
                    <a:lstStyle/>
                    <a:p>
                      <a:r>
                        <a:rPr lang="en-US" dirty="0" smtClean="0"/>
                        <a:t>Not null</a:t>
                      </a:r>
                      <a:endParaRPr lang="en-US" dirty="0"/>
                    </a:p>
                  </a:txBody>
                  <a:tcPr/>
                </a:tc>
                <a:tc>
                  <a:txBody>
                    <a:bodyPr/>
                    <a:lstStyle/>
                    <a:p>
                      <a:r>
                        <a:rPr lang="en-US" dirty="0" smtClean="0"/>
                        <a:t>To store</a:t>
                      </a:r>
                      <a:r>
                        <a:rPr lang="en-US" baseline="0" dirty="0" smtClean="0"/>
                        <a:t> price</a:t>
                      </a:r>
                      <a:endParaRPr lang="en-US" dirty="0"/>
                    </a:p>
                  </a:txBody>
                  <a:tcPr/>
                </a:tc>
              </a:tr>
              <a:tr h="370840">
                <a:tc>
                  <a:txBody>
                    <a:bodyPr/>
                    <a:lstStyle/>
                    <a:p>
                      <a:r>
                        <a:rPr lang="en-US" dirty="0" smtClean="0"/>
                        <a:t>Qty</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r>
                        <a:rPr lang="en-US" smtClean="0"/>
                        <a:t>Not null</a:t>
                      </a:r>
                      <a:endParaRPr lang="en-US" dirty="0"/>
                    </a:p>
                  </a:txBody>
                  <a:tcPr/>
                </a:tc>
                <a:tc>
                  <a:txBody>
                    <a:bodyPr/>
                    <a:lstStyle/>
                    <a:p>
                      <a:r>
                        <a:rPr lang="en-US" dirty="0" smtClean="0"/>
                        <a:t>To store product</a:t>
                      </a:r>
                      <a:r>
                        <a:rPr lang="en-US" baseline="0" dirty="0" smtClean="0"/>
                        <a:t> qty</a:t>
                      </a:r>
                      <a:endParaRPr lang="en-US" dirty="0"/>
                    </a:p>
                  </a:txBody>
                  <a:tcPr/>
                </a:tc>
              </a:tr>
              <a:tr h="406234">
                <a:tc>
                  <a:txBody>
                    <a:bodyPr/>
                    <a:lstStyle/>
                    <a:p>
                      <a:r>
                        <a:rPr lang="en-US" dirty="0" smtClean="0"/>
                        <a:t>Image</a:t>
                      </a:r>
                      <a:endParaRPr lang="en-US" dirty="0"/>
                    </a:p>
                  </a:txBody>
                  <a:tcPr/>
                </a:tc>
                <a:tc>
                  <a:txBody>
                    <a:bodyPr/>
                    <a:lstStyle/>
                    <a:p>
                      <a:r>
                        <a:rPr lang="en-US" dirty="0" smtClean="0"/>
                        <a:t>Varchar</a:t>
                      </a:r>
                      <a:endParaRPr lang="en-US" dirty="0"/>
                    </a:p>
                  </a:txBody>
                  <a:tcPr/>
                </a:tc>
                <a:tc>
                  <a:txBody>
                    <a:bodyPr/>
                    <a:lstStyle/>
                    <a:p>
                      <a:r>
                        <a:rPr lang="en-US" dirty="0" smtClean="0"/>
                        <a:t>255</a:t>
                      </a:r>
                      <a:endParaRPr lang="en-US" dirty="0"/>
                    </a:p>
                  </a:txBody>
                  <a:tcPr/>
                </a:tc>
                <a:tc>
                  <a:txBody>
                    <a:bodyPr/>
                    <a:lstStyle/>
                    <a:p>
                      <a:r>
                        <a:rPr lang="en-US" smtClean="0"/>
                        <a:t>Not null</a:t>
                      </a:r>
                      <a:endParaRPr lang="en-US" dirty="0"/>
                    </a:p>
                  </a:txBody>
                  <a:tcPr/>
                </a:tc>
                <a:tc>
                  <a:txBody>
                    <a:bodyPr/>
                    <a:lstStyle/>
                    <a:p>
                      <a:r>
                        <a:rPr lang="en-US" dirty="0" smtClean="0"/>
                        <a:t>To</a:t>
                      </a:r>
                      <a:r>
                        <a:rPr lang="en-US" baseline="0" dirty="0" smtClean="0"/>
                        <a:t> store product image</a:t>
                      </a:r>
                      <a:endParaRPr lang="en-US" dirty="0"/>
                    </a:p>
                  </a:txBody>
                  <a:tcPr/>
                </a:tc>
              </a:tr>
              <a:tr h="370840">
                <a:tc>
                  <a:txBody>
                    <a:bodyPr/>
                    <a:lstStyle/>
                    <a:p>
                      <a:r>
                        <a:rPr lang="en-US" dirty="0" smtClean="0"/>
                        <a:t>Short_desc</a:t>
                      </a:r>
                      <a:endParaRPr lang="en-US" dirty="0"/>
                    </a:p>
                  </a:txBody>
                  <a:tcPr/>
                </a:tc>
                <a:tc>
                  <a:txBody>
                    <a:bodyPr/>
                    <a:lstStyle/>
                    <a:p>
                      <a:r>
                        <a:rPr lang="en-US" dirty="0" smtClean="0"/>
                        <a:t>Varchar</a:t>
                      </a:r>
                      <a:endParaRPr lang="en-US" dirty="0"/>
                    </a:p>
                  </a:txBody>
                  <a:tcPr/>
                </a:tc>
                <a:tc>
                  <a:txBody>
                    <a:bodyPr/>
                    <a:lstStyle/>
                    <a:p>
                      <a:r>
                        <a:rPr lang="en-US" dirty="0" smtClean="0"/>
                        <a:t>2000</a:t>
                      </a:r>
                      <a:endParaRPr lang="en-US" dirty="0"/>
                    </a:p>
                  </a:txBody>
                  <a:tcPr/>
                </a:tc>
                <a:tc>
                  <a:txBody>
                    <a:bodyPr/>
                    <a:lstStyle/>
                    <a:p>
                      <a:r>
                        <a:rPr lang="en-US" smtClean="0"/>
                        <a:t>Not null</a:t>
                      </a:r>
                      <a:endParaRPr lang="en-US" dirty="0"/>
                    </a:p>
                  </a:txBody>
                  <a:tcPr/>
                </a:tc>
                <a:tc>
                  <a:txBody>
                    <a:bodyPr/>
                    <a:lstStyle/>
                    <a:p>
                      <a:r>
                        <a:rPr lang="en-US" dirty="0" smtClean="0"/>
                        <a:t>To store product</a:t>
                      </a:r>
                      <a:r>
                        <a:rPr lang="en-US" baseline="0" dirty="0" smtClean="0"/>
                        <a:t> short desc</a:t>
                      </a:r>
                      <a:endParaRPr lang="en-US" dirty="0"/>
                    </a:p>
                  </a:txBody>
                  <a:tcPr/>
                </a:tc>
              </a:tr>
              <a:tr h="370840">
                <a:tc>
                  <a:txBody>
                    <a:bodyPr/>
                    <a:lstStyle/>
                    <a:p>
                      <a:r>
                        <a:rPr lang="en-US" dirty="0" smtClean="0"/>
                        <a:t>Desc</a:t>
                      </a:r>
                      <a:endParaRPr lang="en-US" dirty="0"/>
                    </a:p>
                  </a:txBody>
                  <a:tcPr/>
                </a:tc>
                <a:tc>
                  <a:txBody>
                    <a:bodyPr/>
                    <a:lstStyle/>
                    <a:p>
                      <a:r>
                        <a:rPr lang="en-US" dirty="0" smtClean="0"/>
                        <a:t>Text</a:t>
                      </a:r>
                      <a:endParaRPr lang="en-US" dirty="0"/>
                    </a:p>
                  </a:txBody>
                  <a:tcPr/>
                </a:tc>
                <a:tc>
                  <a:txBody>
                    <a:bodyPr/>
                    <a:lstStyle/>
                    <a:p>
                      <a:endParaRPr lang="en-US" dirty="0"/>
                    </a:p>
                  </a:txBody>
                  <a:tcPr/>
                </a:tc>
                <a:tc>
                  <a:txBody>
                    <a:bodyPr/>
                    <a:lstStyle/>
                    <a:p>
                      <a:r>
                        <a:rPr lang="en-US" smtClean="0"/>
                        <a:t>Not null</a:t>
                      </a:r>
                      <a:endParaRPr lang="en-US" dirty="0"/>
                    </a:p>
                  </a:txBody>
                  <a:tcPr/>
                </a:tc>
                <a:tc>
                  <a:txBody>
                    <a:bodyPr/>
                    <a:lstStyle/>
                    <a:p>
                      <a:r>
                        <a:rPr lang="en-US" dirty="0" smtClean="0"/>
                        <a:t>To store product</a:t>
                      </a:r>
                      <a:r>
                        <a:rPr lang="en-US" baseline="0" dirty="0" smtClean="0"/>
                        <a:t> desc</a:t>
                      </a:r>
                      <a:endParaRPr lang="en-US" dirty="0"/>
                    </a:p>
                  </a:txBody>
                  <a:tcPr/>
                </a:tc>
              </a:tr>
              <a:tr h="370840">
                <a:tc>
                  <a:txBody>
                    <a:bodyPr/>
                    <a:lstStyle/>
                    <a:p>
                      <a:r>
                        <a:rPr lang="en-US" dirty="0" smtClean="0"/>
                        <a:t>Best</a:t>
                      </a:r>
                      <a:r>
                        <a:rPr lang="en-US" baseline="0" dirty="0" smtClean="0"/>
                        <a:t> seller</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r>
                        <a:rPr lang="en-US" smtClean="0"/>
                        <a:t>Not null</a:t>
                      </a:r>
                      <a:endParaRPr lang="en-US" dirty="0"/>
                    </a:p>
                  </a:txBody>
                  <a:tcPr/>
                </a:tc>
                <a:tc>
                  <a:txBody>
                    <a:bodyPr/>
                    <a:lstStyle/>
                    <a:p>
                      <a:r>
                        <a:rPr lang="en-US" dirty="0" smtClean="0"/>
                        <a:t>To store best</a:t>
                      </a:r>
                      <a:r>
                        <a:rPr lang="en-US" baseline="0" dirty="0" smtClean="0"/>
                        <a:t> seller</a:t>
                      </a:r>
                      <a:endParaRPr lang="en-US" dirty="0"/>
                    </a:p>
                  </a:txBody>
                  <a:tcPr/>
                </a:tc>
              </a:tr>
              <a:tr h="370840">
                <a:tc>
                  <a:txBody>
                    <a:bodyPr/>
                    <a:lstStyle/>
                    <a:p>
                      <a:r>
                        <a:rPr lang="en-US" dirty="0" smtClean="0"/>
                        <a:t>Meta</a:t>
                      </a:r>
                      <a:r>
                        <a:rPr lang="en-US" baseline="0" dirty="0" smtClean="0"/>
                        <a:t> title</a:t>
                      </a:r>
                      <a:endParaRPr lang="en-US" dirty="0"/>
                    </a:p>
                  </a:txBody>
                  <a:tcPr/>
                </a:tc>
                <a:tc>
                  <a:txBody>
                    <a:bodyPr/>
                    <a:lstStyle/>
                    <a:p>
                      <a:r>
                        <a:rPr lang="en-US" dirty="0" smtClean="0"/>
                        <a:t>Varchar</a:t>
                      </a:r>
                      <a:endParaRPr lang="en-US" dirty="0"/>
                    </a:p>
                  </a:txBody>
                  <a:tcPr/>
                </a:tc>
                <a:tc>
                  <a:txBody>
                    <a:bodyPr/>
                    <a:lstStyle/>
                    <a:p>
                      <a:r>
                        <a:rPr lang="en-US" dirty="0" smtClean="0"/>
                        <a:t>2000</a:t>
                      </a:r>
                      <a:endParaRPr lang="en-US" dirty="0"/>
                    </a:p>
                  </a:txBody>
                  <a:tcPr/>
                </a:tc>
                <a:tc>
                  <a:txBody>
                    <a:bodyPr/>
                    <a:lstStyle/>
                    <a:p>
                      <a:r>
                        <a:rPr lang="en-US" smtClean="0"/>
                        <a:t>Not null</a:t>
                      </a:r>
                      <a:endParaRPr lang="en-US" dirty="0"/>
                    </a:p>
                  </a:txBody>
                  <a:tcPr/>
                </a:tc>
                <a:tc>
                  <a:txBody>
                    <a:bodyPr/>
                    <a:lstStyle/>
                    <a:p>
                      <a:r>
                        <a:rPr lang="en-US" dirty="0" smtClean="0"/>
                        <a:t>To store meta</a:t>
                      </a:r>
                      <a:r>
                        <a:rPr lang="en-US" baseline="0" dirty="0" smtClean="0"/>
                        <a:t> title</a:t>
                      </a:r>
                      <a:endParaRPr lang="en-US" dirty="0"/>
                    </a:p>
                  </a:txBody>
                  <a:tcPr/>
                </a:tc>
              </a:tr>
              <a:tr h="370840">
                <a:tc>
                  <a:txBody>
                    <a:bodyPr/>
                    <a:lstStyle/>
                    <a:p>
                      <a:r>
                        <a:rPr lang="en-US" dirty="0" smtClean="0"/>
                        <a:t>Meta</a:t>
                      </a:r>
                      <a:r>
                        <a:rPr lang="en-US" baseline="0" dirty="0" smtClean="0"/>
                        <a:t> desc</a:t>
                      </a:r>
                      <a:endParaRPr lang="en-US" dirty="0"/>
                    </a:p>
                  </a:txBody>
                  <a:tcPr/>
                </a:tc>
                <a:tc>
                  <a:txBody>
                    <a:bodyPr/>
                    <a:lstStyle/>
                    <a:p>
                      <a:r>
                        <a:rPr lang="en-US" dirty="0" smtClean="0"/>
                        <a:t>Varchar</a:t>
                      </a:r>
                      <a:endParaRPr lang="en-US" dirty="0"/>
                    </a:p>
                  </a:txBody>
                  <a:tcPr/>
                </a:tc>
                <a:tc>
                  <a:txBody>
                    <a:bodyPr/>
                    <a:lstStyle/>
                    <a:p>
                      <a:r>
                        <a:rPr lang="en-US" dirty="0" smtClean="0"/>
                        <a:t>2000</a:t>
                      </a:r>
                      <a:endParaRPr lang="en-US" dirty="0"/>
                    </a:p>
                  </a:txBody>
                  <a:tcPr/>
                </a:tc>
                <a:tc>
                  <a:txBody>
                    <a:bodyPr/>
                    <a:lstStyle/>
                    <a:p>
                      <a:r>
                        <a:rPr lang="en-US" smtClean="0"/>
                        <a:t>Not null</a:t>
                      </a:r>
                      <a:endParaRPr lang="en-US" dirty="0"/>
                    </a:p>
                  </a:txBody>
                  <a:tcPr/>
                </a:tc>
                <a:tc>
                  <a:txBody>
                    <a:bodyPr/>
                    <a:lstStyle/>
                    <a:p>
                      <a:r>
                        <a:rPr lang="en-US" dirty="0" smtClean="0"/>
                        <a:t>To store meta</a:t>
                      </a:r>
                      <a:r>
                        <a:rPr lang="en-US" baseline="0" dirty="0" smtClean="0"/>
                        <a:t> desc</a:t>
                      </a:r>
                      <a:endParaRPr lang="en-US" dirty="0"/>
                    </a:p>
                  </a:txBody>
                  <a:tcPr/>
                </a:tc>
              </a:tr>
              <a:tr h="370840">
                <a:tc>
                  <a:txBody>
                    <a:bodyPr/>
                    <a:lstStyle/>
                    <a:p>
                      <a:r>
                        <a:rPr lang="en-US" dirty="0" smtClean="0"/>
                        <a:t>Meta</a:t>
                      </a:r>
                      <a:r>
                        <a:rPr lang="en-US" baseline="0" dirty="0" smtClean="0"/>
                        <a:t> keyword</a:t>
                      </a:r>
                      <a:endParaRPr lang="en-US" dirty="0"/>
                    </a:p>
                  </a:txBody>
                  <a:tcPr/>
                </a:tc>
                <a:tc>
                  <a:txBody>
                    <a:bodyPr/>
                    <a:lstStyle/>
                    <a:p>
                      <a:r>
                        <a:rPr lang="en-US" dirty="0" smtClean="0"/>
                        <a:t>Varhcar</a:t>
                      </a:r>
                      <a:endParaRPr lang="en-US" dirty="0"/>
                    </a:p>
                  </a:txBody>
                  <a:tcPr/>
                </a:tc>
                <a:tc>
                  <a:txBody>
                    <a:bodyPr/>
                    <a:lstStyle/>
                    <a:p>
                      <a:r>
                        <a:rPr lang="en-US" dirty="0" smtClean="0"/>
                        <a:t>2000</a:t>
                      </a:r>
                      <a:endParaRPr lang="en-US" dirty="0"/>
                    </a:p>
                  </a:txBody>
                  <a:tcPr/>
                </a:tc>
                <a:tc>
                  <a:txBody>
                    <a:bodyPr/>
                    <a:lstStyle/>
                    <a:p>
                      <a:r>
                        <a:rPr lang="en-US" dirty="0" smtClean="0"/>
                        <a:t>Not null</a:t>
                      </a:r>
                      <a:endParaRPr lang="en-US" dirty="0"/>
                    </a:p>
                  </a:txBody>
                  <a:tcPr/>
                </a:tc>
                <a:tc>
                  <a:txBody>
                    <a:bodyPr/>
                    <a:lstStyle/>
                    <a:p>
                      <a:r>
                        <a:rPr lang="en-US" dirty="0" smtClean="0"/>
                        <a:t>To store meta</a:t>
                      </a:r>
                      <a:r>
                        <a:rPr lang="en-US" baseline="0" dirty="0" smtClean="0"/>
                        <a:t> keyword</a:t>
                      </a:r>
                      <a:endParaRPr lang="en-US" dirty="0"/>
                    </a:p>
                  </a:txBody>
                  <a:tcPr/>
                </a:tc>
              </a:tr>
              <a:tr h="370840">
                <a:tc>
                  <a:txBody>
                    <a:bodyPr/>
                    <a:lstStyle/>
                    <a:p>
                      <a:r>
                        <a:rPr lang="en-US" dirty="0" smtClean="0"/>
                        <a:t>Status</a:t>
                      </a:r>
                      <a:endParaRPr lang="en-US" dirty="0"/>
                    </a:p>
                  </a:txBody>
                  <a:tcPr/>
                </a:tc>
                <a:tc>
                  <a:txBody>
                    <a:bodyPr/>
                    <a:lstStyle/>
                    <a:p>
                      <a:r>
                        <a:rPr lang="en-US" dirty="0" smtClean="0"/>
                        <a:t>tinyint</a:t>
                      </a:r>
                      <a:endParaRPr lang="en-US" dirty="0"/>
                    </a:p>
                  </a:txBody>
                  <a:tcPr/>
                </a:tc>
                <a:tc>
                  <a:txBody>
                    <a:bodyPr/>
                    <a:lstStyle/>
                    <a:p>
                      <a:r>
                        <a:rPr lang="en-US" dirty="0" smtClean="0"/>
                        <a:t>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null</a:t>
                      </a:r>
                    </a:p>
                  </a:txBody>
                  <a:tcPr/>
                </a:tc>
                <a:tc>
                  <a:txBody>
                    <a:bodyPr/>
                    <a:lstStyle/>
                    <a:p>
                      <a:r>
                        <a:rPr lang="en-US" dirty="0" smtClean="0"/>
                        <a:t>To store product status</a:t>
                      </a:r>
                      <a:endParaRPr lang="en-US" dirty="0"/>
                    </a:p>
                  </a:txBody>
                  <a:tcPr/>
                </a:tc>
              </a:tr>
            </a:tbl>
          </a:graphicData>
        </a:graphic>
      </p:graphicFrame>
    </p:spTree>
    <p:extLst>
      <p:ext uri="{BB962C8B-B14F-4D97-AF65-F5344CB8AC3E}">
        <p14:creationId xmlns:p14="http://schemas.microsoft.com/office/powerpoint/2010/main" val="3918959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356" y="302331"/>
            <a:ext cx="10515600" cy="1325563"/>
          </a:xfrm>
        </p:spPr>
        <p:txBody>
          <a:bodyPr>
            <a:normAutofit/>
          </a:bodyPr>
          <a:lstStyle/>
          <a:p>
            <a:r>
              <a:rPr lang="en-US" sz="2000" b="1" dirty="0">
                <a:solidFill>
                  <a:schemeClr val="bg1"/>
                </a:solidFill>
                <a:latin typeface="+mn-lt"/>
                <a:cs typeface="Times New Roman" panose="02020603050405020304" pitchFamily="18" charset="0"/>
              </a:rPr>
              <a:t>F</a:t>
            </a:r>
            <a:r>
              <a:rPr lang="en-US" sz="2000" b="1" dirty="0" smtClean="0">
                <a:solidFill>
                  <a:schemeClr val="bg1"/>
                </a:solidFill>
                <a:latin typeface="+mn-lt"/>
                <a:cs typeface="Times New Roman" panose="02020603050405020304" pitchFamily="18" charset="0"/>
              </a:rPr>
              <a:t>. Order Table</a:t>
            </a:r>
            <a:endParaRPr lang="en-US" sz="2000" b="1" dirty="0">
              <a:solidFill>
                <a:schemeClr val="bg1"/>
              </a:solidFill>
              <a:latin typeface="+mn-lt"/>
              <a:cs typeface="Times New Roman" panose="02020603050405020304" pitchFamily="18" charset="0"/>
            </a:endParaRPr>
          </a:p>
        </p:txBody>
      </p:sp>
      <p:sp>
        <p:nvSpPr>
          <p:cNvPr id="7" name="Rectangle 1"/>
          <p:cNvSpPr>
            <a:spLocks noChangeArrowheads="1"/>
          </p:cNvSpPr>
          <p:nvPr/>
        </p:nvSpPr>
        <p:spPr bwMode="auto">
          <a:xfrm>
            <a:off x="5829921" y="252699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a:off x="649356" y="2483057"/>
            <a:ext cx="6096000" cy="1200329"/>
          </a:xfrm>
          <a:prstGeom prst="rect">
            <a:avLst/>
          </a:prstGeom>
        </p:spPr>
        <p:txBody>
          <a:bodyPr>
            <a:spAutoFit/>
          </a:bodyPr>
          <a:lstStyle/>
          <a:p>
            <a:r>
              <a:rPr lang="en-IN" dirty="0">
                <a:solidFill>
                  <a:schemeClr val="bg1"/>
                </a:solidFill>
                <a:cs typeface="Times New Roman" panose="02020603050405020304" pitchFamily="18" charset="0"/>
              </a:rPr>
              <a:t>Table name : </a:t>
            </a:r>
            <a:r>
              <a:rPr lang="en-IN" dirty="0" smtClean="0">
                <a:solidFill>
                  <a:schemeClr val="bg1"/>
                </a:solidFill>
                <a:cs typeface="Times New Roman" panose="02020603050405020304" pitchFamily="18" charset="0"/>
              </a:rPr>
              <a:t>order</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a:p>
            <a:r>
              <a:rPr lang="en-IN" dirty="0">
                <a:solidFill>
                  <a:schemeClr val="bg1"/>
                </a:solidFill>
                <a:cs typeface="Times New Roman" panose="02020603050405020304" pitchFamily="18" charset="0"/>
              </a:rPr>
              <a:t>Primary key :  </a:t>
            </a:r>
            <a:r>
              <a:rPr lang="en-IN" dirty="0" smtClean="0">
                <a:solidFill>
                  <a:schemeClr val="bg1"/>
                </a:solidFill>
                <a:cs typeface="Times New Roman" panose="02020603050405020304" pitchFamily="18" charset="0"/>
              </a:rPr>
              <a:t>id</a:t>
            </a:r>
            <a:endParaRPr lang="en-IN" dirty="0">
              <a:solidFill>
                <a:schemeClr val="bg1"/>
              </a:solidFill>
              <a:cs typeface="Times New Roman" panose="02020603050405020304" pitchFamily="18" charset="0"/>
            </a:endParaRPr>
          </a:p>
          <a:p>
            <a:r>
              <a:rPr lang="en-IN" dirty="0">
                <a:solidFill>
                  <a:schemeClr val="bg1"/>
                </a:solidFill>
                <a:cs typeface="Times New Roman" panose="02020603050405020304" pitchFamily="18" charset="0"/>
              </a:rPr>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358710812"/>
              </p:ext>
            </p:extLst>
          </p:nvPr>
        </p:nvGraphicFramePr>
        <p:xfrm>
          <a:off x="546326" y="1387166"/>
          <a:ext cx="10581020" cy="5245096"/>
        </p:xfrm>
        <a:graphic>
          <a:graphicData uri="http://schemas.openxmlformats.org/drawingml/2006/table">
            <a:tbl>
              <a:tblPr firstRow="1" bandRow="1">
                <a:tableStyleId>{5C22544A-7EE6-4342-B048-85BDC9FD1C3A}</a:tableStyleId>
              </a:tblPr>
              <a:tblGrid>
                <a:gridCol w="1712022"/>
                <a:gridCol w="1076213"/>
                <a:gridCol w="567738"/>
                <a:gridCol w="1300766"/>
                <a:gridCol w="5924281"/>
              </a:tblGrid>
              <a:tr h="370840">
                <a:tc>
                  <a:txBody>
                    <a:bodyPr/>
                    <a:lstStyle/>
                    <a:p>
                      <a:r>
                        <a:rPr lang="en-US" dirty="0" smtClean="0"/>
                        <a:t>Fieldname</a:t>
                      </a:r>
                      <a:endParaRPr lang="en-US" dirty="0"/>
                    </a:p>
                  </a:txBody>
                  <a:tcPr/>
                </a:tc>
                <a:tc>
                  <a:txBody>
                    <a:bodyPr/>
                    <a:lstStyle/>
                    <a:p>
                      <a:r>
                        <a:rPr lang="en-US" dirty="0" smtClean="0"/>
                        <a:t>Type</a:t>
                      </a:r>
                      <a:endParaRPr lang="en-US" dirty="0"/>
                    </a:p>
                  </a:txBody>
                  <a:tcPr/>
                </a:tc>
                <a:tc>
                  <a:txBody>
                    <a:bodyPr/>
                    <a:lstStyle/>
                    <a:p>
                      <a:r>
                        <a:rPr lang="en-US" dirty="0" smtClean="0"/>
                        <a:t>Size</a:t>
                      </a:r>
                      <a:endParaRPr lang="en-US" dirty="0"/>
                    </a:p>
                  </a:txBody>
                  <a:tcPr/>
                </a:tc>
                <a:tc>
                  <a:txBody>
                    <a:bodyPr/>
                    <a:lstStyle/>
                    <a:p>
                      <a:r>
                        <a:rPr lang="en-US" dirty="0" smtClean="0"/>
                        <a:t>Constraint</a:t>
                      </a:r>
                      <a:endParaRPr lang="en-US" dirty="0"/>
                    </a:p>
                  </a:txBody>
                  <a:tcPr/>
                </a:tc>
                <a:tc>
                  <a:txBody>
                    <a:bodyPr/>
                    <a:lstStyle/>
                    <a:p>
                      <a:r>
                        <a:rPr lang="en-US" dirty="0" smtClean="0"/>
                        <a:t>Description</a:t>
                      </a:r>
                    </a:p>
                  </a:txBody>
                  <a:tcPr/>
                </a:tc>
              </a:tr>
              <a:tr h="370840">
                <a:tc>
                  <a:txBody>
                    <a:bodyPr/>
                    <a:lstStyle/>
                    <a:p>
                      <a:r>
                        <a:rPr lang="en-US" dirty="0" smtClean="0"/>
                        <a:t>Id</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r>
                        <a:rPr lang="en-US" dirty="0" smtClean="0"/>
                        <a:t>Primary key</a:t>
                      </a:r>
                      <a:endParaRPr lang="en-US" dirty="0"/>
                    </a:p>
                  </a:txBody>
                  <a:tcPr/>
                </a:tc>
                <a:tc>
                  <a:txBody>
                    <a:bodyPr/>
                    <a:lstStyle/>
                    <a:p>
                      <a:r>
                        <a:rPr lang="en-US" dirty="0" smtClean="0"/>
                        <a:t>To store</a:t>
                      </a:r>
                      <a:r>
                        <a:rPr lang="en-US" baseline="0" dirty="0" smtClean="0"/>
                        <a:t> id</a:t>
                      </a:r>
                      <a:endParaRPr lang="en-US" dirty="0"/>
                    </a:p>
                  </a:txBody>
                  <a:tcPr/>
                </a:tc>
              </a:tr>
              <a:tr h="370840">
                <a:tc>
                  <a:txBody>
                    <a:bodyPr/>
                    <a:lstStyle/>
                    <a:p>
                      <a:r>
                        <a:rPr lang="en-US" dirty="0" smtClean="0"/>
                        <a:t>user_id</a:t>
                      </a:r>
                      <a:endParaRPr lang="en-US" dirty="0"/>
                    </a:p>
                  </a:txBody>
                  <a:tcPr/>
                </a:tc>
                <a:tc>
                  <a:txBody>
                    <a:bodyPr/>
                    <a:lstStyle/>
                    <a:p>
                      <a:r>
                        <a:rPr lang="en-US" dirty="0" smtClean="0"/>
                        <a:t>Int</a:t>
                      </a:r>
                      <a:endParaRPr lang="en-US" dirty="0"/>
                    </a:p>
                  </a:txBody>
                  <a:tcPr/>
                </a:tc>
                <a:tc>
                  <a:txBody>
                    <a:bodyPr/>
                    <a:lstStyle/>
                    <a:p>
                      <a:r>
                        <a:rPr lang="en-US" dirty="0" smtClean="0"/>
                        <a:t>11</a:t>
                      </a:r>
                    </a:p>
                  </a:txBody>
                  <a:tcPr/>
                </a:tc>
                <a:tc>
                  <a:txBody>
                    <a:bodyPr/>
                    <a:lstStyle/>
                    <a:p>
                      <a:r>
                        <a:rPr lang="en-US" dirty="0" smtClean="0"/>
                        <a:t>Not null</a:t>
                      </a:r>
                      <a:endParaRPr lang="en-US" dirty="0"/>
                    </a:p>
                  </a:txBody>
                  <a:tcPr/>
                </a:tc>
                <a:tc>
                  <a:txBody>
                    <a:bodyPr/>
                    <a:lstStyle/>
                    <a:p>
                      <a:r>
                        <a:rPr lang="en-US" dirty="0" smtClean="0"/>
                        <a:t>To store user id</a:t>
                      </a:r>
                      <a:endParaRPr lang="en-US" dirty="0"/>
                    </a:p>
                  </a:txBody>
                  <a:tcPr/>
                </a:tc>
              </a:tr>
              <a:tr h="370840">
                <a:tc>
                  <a:txBody>
                    <a:bodyPr/>
                    <a:lstStyle/>
                    <a:p>
                      <a:r>
                        <a:rPr lang="en-US" dirty="0" smtClean="0"/>
                        <a:t>Address</a:t>
                      </a:r>
                      <a:endParaRPr lang="en-US" dirty="0"/>
                    </a:p>
                  </a:txBody>
                  <a:tcPr/>
                </a:tc>
                <a:tc>
                  <a:txBody>
                    <a:bodyPr/>
                    <a:lstStyle/>
                    <a:p>
                      <a:r>
                        <a:rPr lang="en-US" dirty="0" smtClean="0"/>
                        <a:t>Varchar</a:t>
                      </a:r>
                      <a:endParaRPr lang="en-US" dirty="0"/>
                    </a:p>
                  </a:txBody>
                  <a:tcPr/>
                </a:tc>
                <a:tc>
                  <a:txBody>
                    <a:bodyPr/>
                    <a:lstStyle/>
                    <a:p>
                      <a:r>
                        <a:rPr lang="en-US" dirty="0" smtClean="0"/>
                        <a:t>250</a:t>
                      </a:r>
                      <a:endParaRPr lang="en-US" dirty="0"/>
                    </a:p>
                  </a:txBody>
                  <a:tcPr/>
                </a:tc>
                <a:tc>
                  <a:txBody>
                    <a:bodyPr/>
                    <a:lstStyle/>
                    <a:p>
                      <a:r>
                        <a:rPr lang="en-US" smtClean="0"/>
                        <a:t>Not null</a:t>
                      </a:r>
                      <a:endParaRPr lang="en-US" dirty="0"/>
                    </a:p>
                  </a:txBody>
                  <a:tcPr/>
                </a:tc>
                <a:tc>
                  <a:txBody>
                    <a:bodyPr/>
                    <a:lstStyle/>
                    <a:p>
                      <a:r>
                        <a:rPr lang="en-US" dirty="0" smtClean="0"/>
                        <a:t>To</a:t>
                      </a:r>
                      <a:r>
                        <a:rPr lang="en-US" baseline="0" dirty="0" smtClean="0"/>
                        <a:t> store address</a:t>
                      </a:r>
                      <a:endParaRPr lang="en-US" dirty="0"/>
                    </a:p>
                  </a:txBody>
                  <a:tcPr/>
                </a:tc>
              </a:tr>
              <a:tr h="370840">
                <a:tc>
                  <a:txBody>
                    <a:bodyPr/>
                    <a:lstStyle/>
                    <a:p>
                      <a:r>
                        <a:rPr lang="en-US" dirty="0" smtClean="0"/>
                        <a:t>City</a:t>
                      </a:r>
                      <a:endParaRPr lang="en-US" dirty="0"/>
                    </a:p>
                  </a:txBody>
                  <a:tcPr/>
                </a:tc>
                <a:tc>
                  <a:txBody>
                    <a:bodyPr/>
                    <a:lstStyle/>
                    <a:p>
                      <a:r>
                        <a:rPr lang="en-US" dirty="0" smtClean="0"/>
                        <a:t>Varchar</a:t>
                      </a:r>
                      <a:endParaRPr lang="en-US" dirty="0"/>
                    </a:p>
                  </a:txBody>
                  <a:tcPr/>
                </a:tc>
                <a:tc>
                  <a:txBody>
                    <a:bodyPr/>
                    <a:lstStyle/>
                    <a:p>
                      <a:r>
                        <a:rPr lang="en-US" dirty="0" smtClean="0"/>
                        <a:t>50</a:t>
                      </a:r>
                      <a:endParaRPr lang="en-US" dirty="0"/>
                    </a:p>
                  </a:txBody>
                  <a:tcPr/>
                </a:tc>
                <a:tc>
                  <a:txBody>
                    <a:bodyPr/>
                    <a:lstStyle/>
                    <a:p>
                      <a:r>
                        <a:rPr lang="en-US" smtClean="0"/>
                        <a:t>Not null</a:t>
                      </a:r>
                      <a:endParaRPr lang="en-US" dirty="0"/>
                    </a:p>
                  </a:txBody>
                  <a:tcPr/>
                </a:tc>
                <a:tc>
                  <a:txBody>
                    <a:bodyPr/>
                    <a:lstStyle/>
                    <a:p>
                      <a:r>
                        <a:rPr lang="en-US" dirty="0" smtClean="0"/>
                        <a:t>To store city</a:t>
                      </a:r>
                      <a:endParaRPr lang="en-US" dirty="0"/>
                    </a:p>
                  </a:txBody>
                  <a:tcPr/>
                </a:tc>
              </a:tr>
              <a:tr h="370840">
                <a:tc>
                  <a:txBody>
                    <a:bodyPr/>
                    <a:lstStyle/>
                    <a:p>
                      <a:r>
                        <a:rPr lang="en-US" dirty="0" smtClean="0"/>
                        <a:t>Pin code</a:t>
                      </a:r>
                      <a:endParaRPr lang="en-US" dirty="0"/>
                    </a:p>
                  </a:txBody>
                  <a:tcPr/>
                </a:tc>
                <a:tc>
                  <a:txBody>
                    <a:bodyPr/>
                    <a:lstStyle/>
                    <a:p>
                      <a:r>
                        <a:rPr lang="en-US" dirty="0" smtClean="0"/>
                        <a:t>Int</a:t>
                      </a:r>
                      <a:endParaRPr lang="en-US" dirty="0"/>
                    </a:p>
                  </a:txBody>
                  <a:tcPr/>
                </a:tc>
                <a:tc>
                  <a:txBody>
                    <a:bodyPr/>
                    <a:lstStyle/>
                    <a:p>
                      <a:r>
                        <a:rPr lang="en-US" dirty="0" smtClean="0"/>
                        <a:t>6</a:t>
                      </a:r>
                      <a:endParaRPr lang="en-US" dirty="0"/>
                    </a:p>
                  </a:txBody>
                  <a:tcPr/>
                </a:tc>
                <a:tc>
                  <a:txBody>
                    <a:bodyPr/>
                    <a:lstStyle/>
                    <a:p>
                      <a:r>
                        <a:rPr lang="en-US" dirty="0" smtClean="0"/>
                        <a:t>Not null</a:t>
                      </a:r>
                      <a:endParaRPr lang="en-US" dirty="0"/>
                    </a:p>
                  </a:txBody>
                  <a:tcPr/>
                </a:tc>
                <a:tc>
                  <a:txBody>
                    <a:bodyPr/>
                    <a:lstStyle/>
                    <a:p>
                      <a:r>
                        <a:rPr lang="en-US" dirty="0" smtClean="0"/>
                        <a:t>To store</a:t>
                      </a:r>
                      <a:r>
                        <a:rPr lang="en-US" baseline="0" dirty="0" smtClean="0"/>
                        <a:t> </a:t>
                      </a:r>
                      <a:r>
                        <a:rPr lang="en-US" baseline="0" dirty="0" err="1" smtClean="0"/>
                        <a:t>pincode</a:t>
                      </a:r>
                      <a:endParaRPr lang="en-US" dirty="0"/>
                    </a:p>
                  </a:txBody>
                  <a:tcPr/>
                </a:tc>
              </a:tr>
              <a:tr h="370840">
                <a:tc>
                  <a:txBody>
                    <a:bodyPr/>
                    <a:lstStyle/>
                    <a:p>
                      <a:r>
                        <a:rPr lang="en-US" dirty="0" smtClean="0"/>
                        <a:t>Payment_type</a:t>
                      </a:r>
                      <a:endParaRPr lang="en-US" dirty="0"/>
                    </a:p>
                  </a:txBody>
                  <a:tcPr/>
                </a:tc>
                <a:tc>
                  <a:txBody>
                    <a:bodyPr/>
                    <a:lstStyle/>
                    <a:p>
                      <a:r>
                        <a:rPr lang="en-US" dirty="0" smtClean="0"/>
                        <a:t>Varchar</a:t>
                      </a:r>
                      <a:endParaRPr lang="en-US" dirty="0"/>
                    </a:p>
                  </a:txBody>
                  <a:tcPr/>
                </a:tc>
                <a:tc>
                  <a:txBody>
                    <a:bodyPr/>
                    <a:lstStyle/>
                    <a:p>
                      <a:r>
                        <a:rPr lang="en-US" dirty="0" smtClean="0"/>
                        <a:t>20</a:t>
                      </a:r>
                      <a:endParaRPr lang="en-US" dirty="0"/>
                    </a:p>
                  </a:txBody>
                  <a:tcPr/>
                </a:tc>
                <a:tc>
                  <a:txBody>
                    <a:bodyPr/>
                    <a:lstStyle/>
                    <a:p>
                      <a:r>
                        <a:rPr lang="en-US" smtClean="0"/>
                        <a:t>Not null</a:t>
                      </a:r>
                      <a:endParaRPr lang="en-US" dirty="0"/>
                    </a:p>
                  </a:txBody>
                  <a:tcPr/>
                </a:tc>
                <a:tc>
                  <a:txBody>
                    <a:bodyPr/>
                    <a:lstStyle/>
                    <a:p>
                      <a:r>
                        <a:rPr lang="en-US" dirty="0" smtClean="0"/>
                        <a:t>To store payment method</a:t>
                      </a:r>
                      <a:endParaRPr lang="en-US" dirty="0"/>
                    </a:p>
                  </a:txBody>
                  <a:tcPr/>
                </a:tc>
              </a:tr>
              <a:tr h="406234">
                <a:tc>
                  <a:txBody>
                    <a:bodyPr/>
                    <a:lstStyle/>
                    <a:p>
                      <a:r>
                        <a:rPr lang="en-US" dirty="0" smtClean="0"/>
                        <a:t>Total_price</a:t>
                      </a:r>
                      <a:endParaRPr lang="en-US" dirty="0"/>
                    </a:p>
                  </a:txBody>
                  <a:tcPr/>
                </a:tc>
                <a:tc>
                  <a:txBody>
                    <a:bodyPr/>
                    <a:lstStyle/>
                    <a:p>
                      <a:r>
                        <a:rPr lang="en-US" dirty="0" smtClean="0"/>
                        <a:t>Float</a:t>
                      </a:r>
                      <a:endParaRPr lang="en-US" dirty="0"/>
                    </a:p>
                  </a:txBody>
                  <a:tcPr/>
                </a:tc>
                <a:tc>
                  <a:txBody>
                    <a:bodyPr/>
                    <a:lstStyle/>
                    <a:p>
                      <a:endParaRPr lang="en-US" dirty="0"/>
                    </a:p>
                  </a:txBody>
                  <a:tcPr/>
                </a:tc>
                <a:tc>
                  <a:txBody>
                    <a:bodyPr/>
                    <a:lstStyle/>
                    <a:p>
                      <a:r>
                        <a:rPr lang="en-US" smtClean="0"/>
                        <a:t>Not null</a:t>
                      </a:r>
                      <a:endParaRPr lang="en-US" dirty="0"/>
                    </a:p>
                  </a:txBody>
                  <a:tcPr/>
                </a:tc>
                <a:tc>
                  <a:txBody>
                    <a:bodyPr/>
                    <a:lstStyle/>
                    <a:p>
                      <a:r>
                        <a:rPr lang="en-US" dirty="0" smtClean="0"/>
                        <a:t>Total amount</a:t>
                      </a:r>
                      <a:endParaRPr lang="en-US" dirty="0"/>
                    </a:p>
                  </a:txBody>
                  <a:tcPr/>
                </a:tc>
              </a:tr>
              <a:tr h="388782">
                <a:tc>
                  <a:txBody>
                    <a:bodyPr/>
                    <a:lstStyle/>
                    <a:p>
                      <a:r>
                        <a:rPr lang="en-US" dirty="0" smtClean="0"/>
                        <a:t>Payment_status</a:t>
                      </a:r>
                      <a:endParaRPr lang="en-US" dirty="0"/>
                    </a:p>
                  </a:txBody>
                  <a:tcPr/>
                </a:tc>
                <a:tc>
                  <a:txBody>
                    <a:bodyPr/>
                    <a:lstStyle/>
                    <a:p>
                      <a:r>
                        <a:rPr lang="en-US" dirty="0" smtClean="0"/>
                        <a:t>Varchar</a:t>
                      </a:r>
                      <a:endParaRPr lang="en-US" dirty="0"/>
                    </a:p>
                  </a:txBody>
                  <a:tcPr/>
                </a:tc>
                <a:tc>
                  <a:txBody>
                    <a:bodyPr/>
                    <a:lstStyle/>
                    <a:p>
                      <a:r>
                        <a:rPr lang="en-US" dirty="0" smtClean="0"/>
                        <a:t>20</a:t>
                      </a:r>
                      <a:endParaRPr lang="en-US" dirty="0"/>
                    </a:p>
                  </a:txBody>
                  <a:tcPr/>
                </a:tc>
                <a:tc>
                  <a:txBody>
                    <a:bodyPr/>
                    <a:lstStyle/>
                    <a:p>
                      <a:r>
                        <a:rPr lang="en-US" smtClean="0"/>
                        <a:t>Not null</a:t>
                      </a:r>
                      <a:endParaRPr lang="en-US" dirty="0"/>
                    </a:p>
                  </a:txBody>
                  <a:tcPr/>
                </a:tc>
                <a:tc>
                  <a:txBody>
                    <a:bodyPr/>
                    <a:lstStyle/>
                    <a:p>
                      <a:r>
                        <a:rPr lang="en-US" dirty="0" smtClean="0"/>
                        <a:t>To store payment status</a:t>
                      </a:r>
                      <a:endParaRPr lang="en-US" dirty="0"/>
                    </a:p>
                  </a:txBody>
                  <a:tcPr/>
                </a:tc>
              </a:tr>
              <a:tr h="370840">
                <a:tc>
                  <a:txBody>
                    <a:bodyPr/>
                    <a:lstStyle/>
                    <a:p>
                      <a:r>
                        <a:rPr lang="en-US" dirty="0" smtClean="0"/>
                        <a:t>Order_status</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r>
                        <a:rPr lang="en-US" smtClean="0"/>
                        <a:t>Not null</a:t>
                      </a:r>
                      <a:endParaRPr lang="en-US" dirty="0"/>
                    </a:p>
                  </a:txBody>
                  <a:tcPr/>
                </a:tc>
                <a:tc>
                  <a:txBody>
                    <a:bodyPr/>
                    <a:lstStyle/>
                    <a:p>
                      <a:r>
                        <a:rPr lang="en-US" dirty="0" smtClean="0"/>
                        <a:t>To store order status</a:t>
                      </a:r>
                      <a:endParaRPr lang="en-US" dirty="0"/>
                    </a:p>
                  </a:txBody>
                  <a:tcPr/>
                </a:tc>
              </a:tr>
              <a:tr h="370840">
                <a:tc>
                  <a:txBody>
                    <a:bodyPr/>
                    <a:lstStyle/>
                    <a:p>
                      <a:r>
                        <a:rPr lang="en-US" dirty="0" smtClean="0"/>
                        <a:t>Txnid</a:t>
                      </a:r>
                      <a:endParaRPr lang="en-US" dirty="0"/>
                    </a:p>
                  </a:txBody>
                  <a:tcPr/>
                </a:tc>
                <a:tc>
                  <a:txBody>
                    <a:bodyPr/>
                    <a:lstStyle/>
                    <a:p>
                      <a:r>
                        <a:rPr lang="en-US" dirty="0" smtClean="0"/>
                        <a:t>Varchar</a:t>
                      </a:r>
                      <a:endParaRPr lang="en-US" dirty="0"/>
                    </a:p>
                  </a:txBody>
                  <a:tcPr/>
                </a:tc>
                <a:tc>
                  <a:txBody>
                    <a:bodyPr/>
                    <a:lstStyle/>
                    <a:p>
                      <a:r>
                        <a:rPr lang="en-US" dirty="0" smtClean="0"/>
                        <a:t>20</a:t>
                      </a:r>
                      <a:endParaRPr lang="en-US" dirty="0"/>
                    </a:p>
                  </a:txBody>
                  <a:tcPr/>
                </a:tc>
                <a:tc>
                  <a:txBody>
                    <a:bodyPr/>
                    <a:lstStyle/>
                    <a:p>
                      <a:r>
                        <a:rPr lang="en-US" smtClean="0"/>
                        <a:t>Not null</a:t>
                      </a:r>
                      <a:endParaRPr lang="en-US" dirty="0"/>
                    </a:p>
                  </a:txBody>
                  <a:tcPr/>
                </a:tc>
                <a:tc>
                  <a:txBody>
                    <a:bodyPr/>
                    <a:lstStyle/>
                    <a:p>
                      <a:r>
                        <a:rPr lang="en-US" dirty="0" smtClean="0"/>
                        <a:t>To store transection id</a:t>
                      </a:r>
                      <a:endParaRPr lang="en-US" dirty="0"/>
                    </a:p>
                  </a:txBody>
                  <a:tcPr/>
                </a:tc>
              </a:tr>
              <a:tr h="370840">
                <a:tc>
                  <a:txBody>
                    <a:bodyPr/>
                    <a:lstStyle/>
                    <a:p>
                      <a:r>
                        <a:rPr lang="en-US" dirty="0" smtClean="0"/>
                        <a:t>Mihpayid</a:t>
                      </a:r>
                      <a:endParaRPr lang="en-US" dirty="0"/>
                    </a:p>
                  </a:txBody>
                  <a:tcPr/>
                </a:tc>
                <a:tc>
                  <a:txBody>
                    <a:bodyPr/>
                    <a:lstStyle/>
                    <a:p>
                      <a:r>
                        <a:rPr lang="en-US" dirty="0" smtClean="0"/>
                        <a:t>Varchar</a:t>
                      </a:r>
                      <a:endParaRPr lang="en-US" dirty="0"/>
                    </a:p>
                  </a:txBody>
                  <a:tcPr/>
                </a:tc>
                <a:tc>
                  <a:txBody>
                    <a:bodyPr/>
                    <a:lstStyle/>
                    <a:p>
                      <a:r>
                        <a:rPr lang="en-US" dirty="0" smtClean="0"/>
                        <a:t>20</a:t>
                      </a:r>
                      <a:endParaRPr lang="en-US" dirty="0"/>
                    </a:p>
                  </a:txBody>
                  <a:tcPr/>
                </a:tc>
                <a:tc>
                  <a:txBody>
                    <a:bodyPr/>
                    <a:lstStyle/>
                    <a:p>
                      <a:r>
                        <a:rPr lang="en-US" smtClean="0"/>
                        <a:t>Not null</a:t>
                      </a:r>
                      <a:endParaRPr lang="en-US" dirty="0"/>
                    </a:p>
                  </a:txBody>
                  <a:tcPr/>
                </a:tc>
                <a:tc>
                  <a:txBody>
                    <a:bodyPr/>
                    <a:lstStyle/>
                    <a:p>
                      <a:r>
                        <a:rPr lang="en-US" dirty="0" smtClean="0"/>
                        <a:t>To store pay id</a:t>
                      </a:r>
                      <a:endParaRPr lang="en-US" dirty="0"/>
                    </a:p>
                  </a:txBody>
                  <a:tcPr/>
                </a:tc>
              </a:tr>
              <a:tr h="370840">
                <a:tc>
                  <a:txBody>
                    <a:bodyPr/>
                    <a:lstStyle/>
                    <a:p>
                      <a:r>
                        <a:rPr lang="en-US" dirty="0" smtClean="0"/>
                        <a:t>Pay_status</a:t>
                      </a:r>
                      <a:endParaRPr lang="en-US" dirty="0"/>
                    </a:p>
                  </a:txBody>
                  <a:tcPr/>
                </a:tc>
                <a:tc>
                  <a:txBody>
                    <a:bodyPr/>
                    <a:lstStyle/>
                    <a:p>
                      <a:r>
                        <a:rPr lang="en-US" dirty="0" smtClean="0"/>
                        <a:t>Varchar</a:t>
                      </a:r>
                      <a:endParaRPr lang="en-US" dirty="0"/>
                    </a:p>
                  </a:txBody>
                  <a:tcPr/>
                </a:tc>
                <a:tc>
                  <a:txBody>
                    <a:bodyPr/>
                    <a:lstStyle/>
                    <a:p>
                      <a:r>
                        <a:rPr lang="en-US" dirty="0" smtClean="0"/>
                        <a:t>20</a:t>
                      </a:r>
                      <a:endParaRPr lang="en-US" dirty="0"/>
                    </a:p>
                  </a:txBody>
                  <a:tcPr/>
                </a:tc>
                <a:tc>
                  <a:txBody>
                    <a:bodyPr/>
                    <a:lstStyle/>
                    <a:p>
                      <a:r>
                        <a:rPr lang="en-US" smtClean="0"/>
                        <a:t>Not null</a:t>
                      </a:r>
                      <a:endParaRPr lang="en-US" dirty="0"/>
                    </a:p>
                  </a:txBody>
                  <a:tcPr/>
                </a:tc>
                <a:tc>
                  <a:txBody>
                    <a:bodyPr/>
                    <a:lstStyle/>
                    <a:p>
                      <a:r>
                        <a:rPr lang="en-US" dirty="0" smtClean="0"/>
                        <a:t>To store pay status</a:t>
                      </a:r>
                      <a:endParaRPr lang="en-US" dirty="0"/>
                    </a:p>
                  </a:txBody>
                  <a:tcPr/>
                </a:tc>
              </a:tr>
              <a:tr h="370840">
                <a:tc>
                  <a:txBody>
                    <a:bodyPr/>
                    <a:lstStyle/>
                    <a:p>
                      <a:r>
                        <a:rPr lang="en-US" dirty="0" smtClean="0"/>
                        <a:t>Added_on</a:t>
                      </a:r>
                      <a:endParaRPr lang="en-US" dirty="0"/>
                    </a:p>
                  </a:txBody>
                  <a:tcPr/>
                </a:tc>
                <a:tc>
                  <a:txBody>
                    <a:bodyPr/>
                    <a:lstStyle/>
                    <a:p>
                      <a:r>
                        <a:rPr lang="en-US" dirty="0" smtClean="0"/>
                        <a:t>datetime</a:t>
                      </a:r>
                      <a:endParaRPr lang="en-US" dirty="0"/>
                    </a:p>
                  </a:txBody>
                  <a:tcPr/>
                </a:tc>
                <a:tc>
                  <a:txBody>
                    <a:bodyPr/>
                    <a:lstStyle/>
                    <a:p>
                      <a:endParaRPr lang="en-US"/>
                    </a:p>
                  </a:txBody>
                  <a:tcPr/>
                </a:tc>
                <a:tc>
                  <a:txBody>
                    <a:bodyPr/>
                    <a:lstStyle/>
                    <a:p>
                      <a:r>
                        <a:rPr lang="en-US" dirty="0" smtClean="0"/>
                        <a:t>Not null</a:t>
                      </a:r>
                      <a:endParaRPr lang="en-US" dirty="0"/>
                    </a:p>
                  </a:txBody>
                  <a:tcPr/>
                </a:tc>
                <a:tc>
                  <a:txBody>
                    <a:bodyPr/>
                    <a:lstStyle/>
                    <a:p>
                      <a:r>
                        <a:rPr lang="en-US" dirty="0" smtClean="0"/>
                        <a:t>To store time date</a:t>
                      </a:r>
                      <a:r>
                        <a:rPr lang="en-US" baseline="0" dirty="0" smtClean="0"/>
                        <a:t> when user place order</a:t>
                      </a:r>
                      <a:endParaRPr lang="en-US" dirty="0"/>
                    </a:p>
                  </a:txBody>
                  <a:tcPr/>
                </a:tc>
              </a:tr>
            </a:tbl>
          </a:graphicData>
        </a:graphic>
      </p:graphicFrame>
    </p:spTree>
    <p:extLst>
      <p:ext uri="{BB962C8B-B14F-4D97-AF65-F5344CB8AC3E}">
        <p14:creationId xmlns:p14="http://schemas.microsoft.com/office/powerpoint/2010/main" val="3957566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250B1470-48BA-4BC1-BF2F-29A8E2AC70DB}"/>
              </a:ext>
            </a:extLst>
          </p:cNvPr>
          <p:cNvSpPr txBox="1"/>
          <p:nvPr/>
        </p:nvSpPr>
        <p:spPr>
          <a:xfrm>
            <a:off x="2561389" y="1053169"/>
            <a:ext cx="6302188" cy="400110"/>
          </a:xfrm>
          <a:prstGeom prst="rect">
            <a:avLst/>
          </a:prstGeom>
          <a:noFill/>
        </p:spPr>
        <p:txBody>
          <a:bodyPr wrap="square" rtlCol="0">
            <a:spAutoFit/>
          </a:bodyPr>
          <a:lstStyle/>
          <a:p>
            <a:r>
              <a:rPr lang="en-IN" sz="2000" b="1" dirty="0">
                <a:solidFill>
                  <a:schemeClr val="bg1"/>
                </a:solidFill>
                <a:cs typeface="Times New Roman" panose="02020603050405020304" pitchFamily="18" charset="0"/>
              </a:rPr>
              <a:t>E</a:t>
            </a:r>
            <a:r>
              <a:rPr lang="en-IN" sz="2000" b="1" dirty="0" smtClean="0">
                <a:solidFill>
                  <a:schemeClr val="bg1"/>
                </a:solidFill>
                <a:cs typeface="Times New Roman" panose="02020603050405020304" pitchFamily="18" charset="0"/>
              </a:rPr>
              <a:t>. order detail table</a:t>
            </a:r>
            <a:endParaRPr lang="en-IN" sz="2000" b="1" dirty="0">
              <a:solidFill>
                <a:schemeClr val="bg1"/>
              </a:solidFill>
              <a:cs typeface="Times New Roman" panose="02020603050405020304" pitchFamily="18" charset="0"/>
            </a:endParaRPr>
          </a:p>
        </p:txBody>
      </p:sp>
      <p:sp>
        <p:nvSpPr>
          <p:cNvPr id="6" name="TextBox 5">
            <a:extLst>
              <a:ext uri="{FF2B5EF4-FFF2-40B4-BE49-F238E27FC236}">
                <a16:creationId xmlns="" xmlns:a16="http://schemas.microsoft.com/office/drawing/2014/main" id="{1CCF5F39-8C4B-4A3B-B7E2-66F81B06977A}"/>
              </a:ext>
            </a:extLst>
          </p:cNvPr>
          <p:cNvSpPr txBox="1"/>
          <p:nvPr/>
        </p:nvSpPr>
        <p:spPr>
          <a:xfrm>
            <a:off x="550502" y="2885297"/>
            <a:ext cx="4500282" cy="1200329"/>
          </a:xfrm>
          <a:prstGeom prst="rect">
            <a:avLst/>
          </a:prstGeom>
          <a:noFill/>
        </p:spPr>
        <p:txBody>
          <a:bodyPr wrap="square" rtlCol="0">
            <a:spAutoFit/>
          </a:bodyPr>
          <a:lstStyle/>
          <a:p>
            <a:r>
              <a:rPr lang="en-IN" dirty="0">
                <a:solidFill>
                  <a:schemeClr val="bg1"/>
                </a:solidFill>
                <a:cs typeface="Times New Roman" panose="02020603050405020304" pitchFamily="18" charset="0"/>
              </a:rPr>
              <a:t>Table name : </a:t>
            </a:r>
            <a:r>
              <a:rPr lang="en-IN" dirty="0" smtClean="0">
                <a:solidFill>
                  <a:schemeClr val="bg1"/>
                </a:solidFill>
                <a:cs typeface="Times New Roman" panose="02020603050405020304" pitchFamily="18" charset="0"/>
              </a:rPr>
              <a:t>order detail</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a:p>
            <a:r>
              <a:rPr lang="en-IN" dirty="0">
                <a:solidFill>
                  <a:schemeClr val="bg1"/>
                </a:solidFill>
                <a:cs typeface="Times New Roman" panose="02020603050405020304" pitchFamily="18" charset="0"/>
              </a:rPr>
              <a:t>Primary key : </a:t>
            </a:r>
            <a:r>
              <a:rPr lang="en-IN" dirty="0" smtClean="0">
                <a:solidFill>
                  <a:schemeClr val="bg1"/>
                </a:solidFill>
                <a:cs typeface="Times New Roman" panose="02020603050405020304" pitchFamily="18" charset="0"/>
              </a:rPr>
              <a:t>id</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616971147"/>
              </p:ext>
            </p:extLst>
          </p:nvPr>
        </p:nvGraphicFramePr>
        <p:xfrm>
          <a:off x="3783526" y="2712728"/>
          <a:ext cx="8128000" cy="2251791"/>
        </p:xfrm>
        <a:graphic>
          <a:graphicData uri="http://schemas.openxmlformats.org/drawingml/2006/table">
            <a:tbl>
              <a:tblPr firstRow="1" bandRow="1">
                <a:tableStyleId>{5C22544A-7EE6-4342-B048-85BDC9FD1C3A}</a:tableStyleId>
              </a:tblPr>
              <a:tblGrid>
                <a:gridCol w="1625600"/>
                <a:gridCol w="1625600"/>
                <a:gridCol w="679718"/>
                <a:gridCol w="1571223"/>
                <a:gridCol w="2625859"/>
              </a:tblGrid>
              <a:tr h="370840">
                <a:tc>
                  <a:txBody>
                    <a:bodyPr/>
                    <a:lstStyle/>
                    <a:p>
                      <a:r>
                        <a:rPr lang="en-US" dirty="0" smtClean="0"/>
                        <a:t>Fieldname</a:t>
                      </a:r>
                      <a:endParaRPr lang="en-US" dirty="0"/>
                    </a:p>
                  </a:txBody>
                  <a:tcPr/>
                </a:tc>
                <a:tc>
                  <a:txBody>
                    <a:bodyPr/>
                    <a:lstStyle/>
                    <a:p>
                      <a:r>
                        <a:rPr lang="en-US" dirty="0" smtClean="0"/>
                        <a:t>Type</a:t>
                      </a:r>
                      <a:endParaRPr lang="en-US" dirty="0"/>
                    </a:p>
                  </a:txBody>
                  <a:tcPr/>
                </a:tc>
                <a:tc>
                  <a:txBody>
                    <a:bodyPr/>
                    <a:lstStyle/>
                    <a:p>
                      <a:r>
                        <a:rPr lang="en-US" dirty="0" smtClean="0"/>
                        <a:t>Size</a:t>
                      </a:r>
                      <a:endParaRPr lang="en-US" dirty="0"/>
                    </a:p>
                  </a:txBody>
                  <a:tcPr/>
                </a:tc>
                <a:tc>
                  <a:txBody>
                    <a:bodyPr/>
                    <a:lstStyle/>
                    <a:p>
                      <a:r>
                        <a:rPr lang="en-US" dirty="0" smtClean="0"/>
                        <a:t>Constraint</a:t>
                      </a:r>
                      <a:endParaRPr lang="en-US" dirty="0"/>
                    </a:p>
                  </a:txBody>
                  <a:tcPr/>
                </a:tc>
                <a:tc>
                  <a:txBody>
                    <a:bodyPr/>
                    <a:lstStyle/>
                    <a:p>
                      <a:r>
                        <a:rPr lang="en-US" dirty="0" smtClean="0"/>
                        <a:t>Description</a:t>
                      </a:r>
                    </a:p>
                  </a:txBody>
                  <a:tcPr/>
                </a:tc>
              </a:tr>
              <a:tr h="370840">
                <a:tc>
                  <a:txBody>
                    <a:bodyPr/>
                    <a:lstStyle/>
                    <a:p>
                      <a:r>
                        <a:rPr lang="en-US" dirty="0" smtClean="0"/>
                        <a:t>id</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r>
                        <a:rPr lang="en-US" dirty="0" smtClean="0"/>
                        <a:t>primary key</a:t>
                      </a:r>
                      <a:endParaRPr lang="en-US" dirty="0"/>
                    </a:p>
                  </a:txBody>
                  <a:tcPr/>
                </a:tc>
                <a:tc>
                  <a:txBody>
                    <a:bodyPr/>
                    <a:lstStyle/>
                    <a:p>
                      <a:r>
                        <a:rPr lang="en-US" dirty="0" smtClean="0"/>
                        <a:t>to store id</a:t>
                      </a:r>
                      <a:endParaRPr lang="en-US" dirty="0"/>
                    </a:p>
                  </a:txBody>
                  <a:tcPr/>
                </a:tc>
              </a:tr>
              <a:tr h="397591">
                <a:tc>
                  <a:txBody>
                    <a:bodyPr/>
                    <a:lstStyle/>
                    <a:p>
                      <a:r>
                        <a:rPr lang="en-US" dirty="0" smtClean="0"/>
                        <a:t>order_id</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to store order id</a:t>
                      </a:r>
                      <a:endParaRPr lang="en-US" dirty="0"/>
                    </a:p>
                  </a:txBody>
                  <a:tcPr/>
                </a:tc>
              </a:tr>
              <a:tr h="370840">
                <a:tc>
                  <a:txBody>
                    <a:bodyPr/>
                    <a:lstStyle/>
                    <a:p>
                      <a:r>
                        <a:rPr lang="en-US" dirty="0" smtClean="0"/>
                        <a:t>product_id</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a:t>
                      </a:r>
                      <a:r>
                        <a:rPr lang="en-US" baseline="0" dirty="0" smtClean="0"/>
                        <a:t> null</a:t>
                      </a:r>
                      <a:endParaRPr lang="en-US" dirty="0" smtClean="0"/>
                    </a:p>
                  </a:txBody>
                  <a:tcPr/>
                </a:tc>
                <a:tc>
                  <a:txBody>
                    <a:bodyPr/>
                    <a:lstStyle/>
                    <a:p>
                      <a:r>
                        <a:rPr lang="en-US" dirty="0" smtClean="0"/>
                        <a:t>to store product</a:t>
                      </a:r>
                      <a:r>
                        <a:rPr lang="en-US" baseline="0" dirty="0" smtClean="0"/>
                        <a:t> id</a:t>
                      </a:r>
                      <a:endParaRPr lang="en-US" dirty="0"/>
                    </a:p>
                  </a:txBody>
                  <a:tcPr/>
                </a:tc>
              </a:tr>
              <a:tr h="370840">
                <a:tc>
                  <a:txBody>
                    <a:bodyPr/>
                    <a:lstStyle/>
                    <a:p>
                      <a:r>
                        <a:rPr lang="en-US" dirty="0" smtClean="0"/>
                        <a:t>qty</a:t>
                      </a:r>
                      <a:endParaRPr lang="en-US" dirty="0"/>
                    </a:p>
                  </a:txBody>
                  <a:tcPr/>
                </a:tc>
                <a:tc>
                  <a:txBody>
                    <a:bodyPr/>
                    <a:lstStyle/>
                    <a:p>
                      <a:r>
                        <a:rPr lang="en-US" dirty="0" smtClean="0"/>
                        <a:t>int</a:t>
                      </a:r>
                      <a:endParaRPr lang="en-US" dirty="0"/>
                    </a:p>
                  </a:txBody>
                  <a:tcPr/>
                </a:tc>
                <a:tc>
                  <a:txBody>
                    <a:bodyPr/>
                    <a:lstStyle/>
                    <a:p>
                      <a:r>
                        <a:rPr lang="en-US" dirty="0" smtClean="0"/>
                        <a:t>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a:t>
                      </a:r>
                      <a:r>
                        <a:rPr lang="en-US" baseline="0" dirty="0" smtClean="0"/>
                        <a:t> null</a:t>
                      </a:r>
                      <a:endParaRPr lang="en-US" dirty="0" smtClean="0"/>
                    </a:p>
                  </a:txBody>
                  <a:tcPr/>
                </a:tc>
                <a:tc>
                  <a:txBody>
                    <a:bodyPr/>
                    <a:lstStyle/>
                    <a:p>
                      <a:r>
                        <a:rPr lang="en-US" dirty="0" smtClean="0"/>
                        <a:t>to store qty</a:t>
                      </a:r>
                      <a:endParaRPr lang="en-US" dirty="0"/>
                    </a:p>
                  </a:txBody>
                  <a:tcPr/>
                </a:tc>
              </a:tr>
              <a:tr h="370840">
                <a:tc>
                  <a:txBody>
                    <a:bodyPr/>
                    <a:lstStyle/>
                    <a:p>
                      <a:r>
                        <a:rPr lang="en-US" dirty="0" smtClean="0"/>
                        <a:t>price</a:t>
                      </a:r>
                      <a:endParaRPr lang="en-US" dirty="0"/>
                    </a:p>
                  </a:txBody>
                  <a:tcPr/>
                </a:tc>
                <a:tc>
                  <a:txBody>
                    <a:bodyPr/>
                    <a:lstStyle/>
                    <a:p>
                      <a:r>
                        <a:rPr lang="en-US" dirty="0" smtClean="0"/>
                        <a:t>float</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a:t>
                      </a:r>
                      <a:r>
                        <a:rPr lang="en-US" baseline="0" dirty="0" smtClean="0"/>
                        <a:t> null</a:t>
                      </a:r>
                      <a:endParaRPr lang="en-US" dirty="0" smtClean="0"/>
                    </a:p>
                  </a:txBody>
                  <a:tcPr/>
                </a:tc>
                <a:tc>
                  <a:txBody>
                    <a:bodyPr/>
                    <a:lstStyle/>
                    <a:p>
                      <a:r>
                        <a:rPr lang="en-US" dirty="0" smtClean="0"/>
                        <a:t>to store</a:t>
                      </a:r>
                      <a:r>
                        <a:rPr lang="en-US" baseline="0" dirty="0" smtClean="0"/>
                        <a:t> price</a:t>
                      </a:r>
                      <a:endParaRPr lang="en-US" dirty="0"/>
                    </a:p>
                  </a:txBody>
                  <a:tcPr/>
                </a:tc>
              </a:tr>
            </a:tbl>
          </a:graphicData>
        </a:graphic>
      </p:graphicFrame>
    </p:spTree>
    <p:extLst>
      <p:ext uri="{BB962C8B-B14F-4D97-AF65-F5344CB8AC3E}">
        <p14:creationId xmlns:p14="http://schemas.microsoft.com/office/powerpoint/2010/main" val="39374563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4567" y="500062"/>
            <a:ext cx="10515600" cy="1325563"/>
          </a:xfrm>
        </p:spPr>
        <p:txBody>
          <a:bodyPr>
            <a:normAutofit/>
          </a:bodyPr>
          <a:lstStyle/>
          <a:p>
            <a:r>
              <a:rPr lang="en-US" sz="2400" b="1" dirty="0" smtClean="0">
                <a:solidFill>
                  <a:schemeClr val="bg1"/>
                </a:solidFill>
                <a:latin typeface="+mn-lt"/>
                <a:cs typeface="Times New Roman" panose="02020603050405020304" pitchFamily="18" charset="0"/>
              </a:rPr>
              <a:t>D. Contact us Table</a:t>
            </a:r>
            <a:endParaRPr lang="en-US" sz="2400" b="1" dirty="0">
              <a:solidFill>
                <a:schemeClr val="bg1"/>
              </a:solidFill>
              <a:latin typeface="+mn-lt"/>
              <a:cs typeface="Times New Roman" panose="02020603050405020304" pitchFamily="18" charset="0"/>
            </a:endParaRPr>
          </a:p>
        </p:txBody>
      </p:sp>
      <p:sp>
        <p:nvSpPr>
          <p:cNvPr id="8" name="TextBox 7">
            <a:extLst>
              <a:ext uri="{FF2B5EF4-FFF2-40B4-BE49-F238E27FC236}">
                <a16:creationId xmlns="" xmlns:a16="http://schemas.microsoft.com/office/drawing/2014/main" id="{45AFC5E2-D7EC-44B6-B35F-9DFA6E915760}"/>
              </a:ext>
            </a:extLst>
          </p:cNvPr>
          <p:cNvSpPr txBox="1"/>
          <p:nvPr/>
        </p:nvSpPr>
        <p:spPr>
          <a:xfrm>
            <a:off x="438060" y="3029101"/>
            <a:ext cx="4500282" cy="1200329"/>
          </a:xfrm>
          <a:prstGeom prst="rect">
            <a:avLst/>
          </a:prstGeom>
          <a:noFill/>
        </p:spPr>
        <p:txBody>
          <a:bodyPr wrap="square" rtlCol="0">
            <a:spAutoFit/>
          </a:bodyPr>
          <a:lstStyle/>
          <a:p>
            <a:r>
              <a:rPr lang="en-IN" dirty="0">
                <a:solidFill>
                  <a:schemeClr val="bg1"/>
                </a:solidFill>
                <a:cs typeface="Times New Roman" panose="02020603050405020304" pitchFamily="18" charset="0"/>
              </a:rPr>
              <a:t>Table name : </a:t>
            </a:r>
            <a:r>
              <a:rPr lang="en-IN" dirty="0" err="1" smtClean="0">
                <a:solidFill>
                  <a:schemeClr val="bg1"/>
                </a:solidFill>
                <a:cs typeface="Times New Roman" panose="02020603050405020304" pitchFamily="18" charset="0"/>
              </a:rPr>
              <a:t>contact_us</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a:p>
            <a:r>
              <a:rPr lang="en-IN" dirty="0">
                <a:solidFill>
                  <a:schemeClr val="bg1"/>
                </a:solidFill>
                <a:cs typeface="Times New Roman" panose="02020603050405020304" pitchFamily="18" charset="0"/>
              </a:rPr>
              <a:t>Primary key : </a:t>
            </a:r>
            <a:r>
              <a:rPr lang="en-IN" dirty="0" smtClean="0">
                <a:solidFill>
                  <a:schemeClr val="bg1"/>
                </a:solidFill>
                <a:cs typeface="Times New Roman" panose="02020603050405020304" pitchFamily="18" charset="0"/>
              </a:rPr>
              <a:t>id</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87293313"/>
              </p:ext>
            </p:extLst>
          </p:nvPr>
        </p:nvGraphicFramePr>
        <p:xfrm>
          <a:off x="3851302" y="2333865"/>
          <a:ext cx="7770856" cy="2590800"/>
        </p:xfrm>
        <a:graphic>
          <a:graphicData uri="http://schemas.openxmlformats.org/drawingml/2006/table">
            <a:tbl>
              <a:tblPr firstRow="1" bandRow="1">
                <a:tableStyleId>{5C22544A-7EE6-4342-B048-85BDC9FD1C3A}</a:tableStyleId>
              </a:tblPr>
              <a:tblGrid>
                <a:gridCol w="1554171"/>
                <a:gridCol w="1554171"/>
                <a:gridCol w="576155"/>
                <a:gridCol w="1311815"/>
                <a:gridCol w="2774544"/>
              </a:tblGrid>
              <a:tr h="370840">
                <a:tc>
                  <a:txBody>
                    <a:bodyPr/>
                    <a:lstStyle/>
                    <a:p>
                      <a:r>
                        <a:rPr lang="en-US" dirty="0" smtClean="0"/>
                        <a:t>Fieldname</a:t>
                      </a:r>
                      <a:endParaRPr lang="en-US" dirty="0"/>
                    </a:p>
                  </a:txBody>
                  <a:tcPr/>
                </a:tc>
                <a:tc>
                  <a:txBody>
                    <a:bodyPr/>
                    <a:lstStyle/>
                    <a:p>
                      <a:r>
                        <a:rPr lang="en-US" dirty="0" smtClean="0"/>
                        <a:t>Data types</a:t>
                      </a:r>
                      <a:endParaRPr lang="en-US" dirty="0"/>
                    </a:p>
                  </a:txBody>
                  <a:tcPr/>
                </a:tc>
                <a:tc>
                  <a:txBody>
                    <a:bodyPr/>
                    <a:lstStyle/>
                    <a:p>
                      <a:r>
                        <a:rPr lang="en-US" dirty="0" smtClean="0"/>
                        <a:t>Size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370840">
                <a:tc>
                  <a:txBody>
                    <a:bodyPr/>
                    <a:lstStyle/>
                    <a:p>
                      <a:r>
                        <a:rPr lang="en-US" dirty="0" smtClean="0"/>
                        <a:t>id</a:t>
                      </a:r>
                      <a:endParaRPr lang="en-US" dirty="0"/>
                    </a:p>
                  </a:txBody>
                  <a:tcPr/>
                </a:tc>
                <a:tc>
                  <a:txBody>
                    <a:bodyPr/>
                    <a:lstStyle/>
                    <a:p>
                      <a:r>
                        <a:rPr lang="en-US" dirty="0" smtClean="0"/>
                        <a:t>int</a:t>
                      </a:r>
                    </a:p>
                  </a:txBody>
                  <a:tcPr/>
                </a:tc>
                <a:tc>
                  <a:txBody>
                    <a:bodyPr/>
                    <a:lstStyle/>
                    <a:p>
                      <a:r>
                        <a:rPr lang="en-US" dirty="0" smtClean="0"/>
                        <a:t>11</a:t>
                      </a:r>
                      <a:endParaRPr lang="en-US" dirty="0"/>
                    </a:p>
                  </a:txBody>
                  <a:tcPr/>
                </a:tc>
                <a:tc>
                  <a:txBody>
                    <a:bodyPr/>
                    <a:lstStyle/>
                    <a:p>
                      <a:r>
                        <a:rPr lang="en-US" dirty="0" smtClean="0"/>
                        <a:t>primary key</a:t>
                      </a:r>
                      <a:endParaRPr lang="en-US" dirty="0"/>
                    </a:p>
                  </a:txBody>
                  <a:tcPr/>
                </a:tc>
                <a:tc>
                  <a:txBody>
                    <a:bodyPr/>
                    <a:lstStyle/>
                    <a:p>
                      <a:r>
                        <a:rPr lang="en-US" dirty="0" smtClean="0"/>
                        <a:t>to store id</a:t>
                      </a:r>
                      <a:endParaRPr lang="en-US" dirty="0"/>
                    </a:p>
                  </a:txBody>
                  <a:tcPr/>
                </a:tc>
              </a:tr>
              <a:tr h="370840">
                <a:tc>
                  <a:txBody>
                    <a:bodyPr/>
                    <a:lstStyle/>
                    <a:p>
                      <a:r>
                        <a:rPr lang="en-US" dirty="0" smtClean="0"/>
                        <a:t>name</a:t>
                      </a:r>
                      <a:endParaRPr lang="en-US" dirty="0"/>
                    </a:p>
                  </a:txBody>
                  <a:tcPr/>
                </a:tc>
                <a:tc>
                  <a:txBody>
                    <a:bodyPr/>
                    <a:lstStyle/>
                    <a:p>
                      <a:r>
                        <a:rPr lang="en-US" dirty="0" smtClean="0"/>
                        <a:t>varchar</a:t>
                      </a:r>
                      <a:endParaRPr lang="en-US" dirty="0"/>
                    </a:p>
                  </a:txBody>
                  <a:tcPr/>
                </a:tc>
                <a:tc>
                  <a:txBody>
                    <a:bodyPr/>
                    <a:lstStyle/>
                    <a:p>
                      <a:r>
                        <a:rPr lang="en-US" dirty="0" smtClean="0"/>
                        <a:t>255</a:t>
                      </a:r>
                      <a:endParaRPr lang="en-US" dirty="0"/>
                    </a:p>
                  </a:txBody>
                  <a:tcPr/>
                </a:tc>
                <a:tc>
                  <a:txBody>
                    <a:bodyPr/>
                    <a:lstStyle/>
                    <a:p>
                      <a:r>
                        <a:rPr lang="en-US" dirty="0" smtClean="0"/>
                        <a:t>not null</a:t>
                      </a:r>
                      <a:endParaRPr lang="en-US" dirty="0"/>
                    </a:p>
                  </a:txBody>
                  <a:tcPr/>
                </a:tc>
                <a:tc>
                  <a:txBody>
                    <a:bodyPr/>
                    <a:lstStyle/>
                    <a:p>
                      <a:r>
                        <a:rPr lang="en-US" dirty="0" smtClean="0"/>
                        <a:t>to store name</a:t>
                      </a:r>
                      <a:endParaRPr lang="en-US" dirty="0"/>
                    </a:p>
                  </a:txBody>
                  <a:tcPr/>
                </a:tc>
              </a:tr>
              <a:tr h="0">
                <a:tc>
                  <a:txBody>
                    <a:bodyPr/>
                    <a:lstStyle/>
                    <a:p>
                      <a:r>
                        <a:rPr lang="en-US" dirty="0" smtClean="0"/>
                        <a:t>email</a:t>
                      </a:r>
                      <a:endParaRPr lang="en-US" dirty="0"/>
                    </a:p>
                  </a:txBody>
                  <a:tcPr/>
                </a:tc>
                <a:tc>
                  <a:txBody>
                    <a:bodyPr/>
                    <a:lstStyle/>
                    <a:p>
                      <a:r>
                        <a:rPr lang="en-US" dirty="0" smtClean="0"/>
                        <a:t>varchar</a:t>
                      </a:r>
                      <a:endParaRPr lang="en-US" dirty="0"/>
                    </a:p>
                  </a:txBody>
                  <a:tcPr/>
                </a:tc>
                <a:tc>
                  <a:txBody>
                    <a:bodyPr/>
                    <a:lstStyle/>
                    <a:p>
                      <a:r>
                        <a:rPr lang="en-US" dirty="0" smtClean="0"/>
                        <a:t>75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null</a:t>
                      </a:r>
                    </a:p>
                  </a:txBody>
                  <a:tcPr/>
                </a:tc>
                <a:tc>
                  <a:txBody>
                    <a:bodyPr/>
                    <a:lstStyle/>
                    <a:p>
                      <a:r>
                        <a:rPr lang="en-US" dirty="0" smtClean="0"/>
                        <a:t>to</a:t>
                      </a:r>
                      <a:r>
                        <a:rPr lang="en-US" baseline="0" dirty="0" smtClean="0"/>
                        <a:t> store email</a:t>
                      </a:r>
                      <a:endParaRPr lang="en-US" dirty="0"/>
                    </a:p>
                  </a:txBody>
                  <a:tcPr/>
                </a:tc>
              </a:tr>
              <a:tr h="370840">
                <a:tc>
                  <a:txBody>
                    <a:bodyPr/>
                    <a:lstStyle/>
                    <a:p>
                      <a:r>
                        <a:rPr lang="en-US" dirty="0" smtClean="0"/>
                        <a:t>mobile</a:t>
                      </a:r>
                      <a:endParaRPr lang="en-US" dirty="0"/>
                    </a:p>
                  </a:txBody>
                  <a:tcPr/>
                </a:tc>
                <a:tc>
                  <a:txBody>
                    <a:bodyPr/>
                    <a:lstStyle/>
                    <a:p>
                      <a:r>
                        <a:rPr lang="en-US" dirty="0" smtClean="0"/>
                        <a:t>varchar</a:t>
                      </a:r>
                      <a:endParaRPr lang="en-US" dirty="0"/>
                    </a:p>
                  </a:txBody>
                  <a:tcPr/>
                </a:tc>
                <a:tc>
                  <a:txBody>
                    <a:bodyPr/>
                    <a:lstStyle/>
                    <a:p>
                      <a:r>
                        <a:rPr lang="en-US" dirty="0" smtClean="0"/>
                        <a:t>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null</a:t>
                      </a:r>
                    </a:p>
                  </a:txBody>
                  <a:tcPr/>
                </a:tc>
                <a:tc>
                  <a:txBody>
                    <a:bodyPr/>
                    <a:lstStyle/>
                    <a:p>
                      <a:r>
                        <a:rPr lang="en-US" dirty="0" smtClean="0"/>
                        <a:t>to store</a:t>
                      </a:r>
                      <a:r>
                        <a:rPr lang="en-US" baseline="0" dirty="0" smtClean="0"/>
                        <a:t> mobile</a:t>
                      </a:r>
                      <a:endParaRPr lang="en-US" dirty="0"/>
                    </a:p>
                  </a:txBody>
                  <a:tcPr/>
                </a:tc>
              </a:tr>
              <a:tr h="370840">
                <a:tc>
                  <a:txBody>
                    <a:bodyPr/>
                    <a:lstStyle/>
                    <a:p>
                      <a:r>
                        <a:rPr lang="en-US" dirty="0" smtClean="0"/>
                        <a:t>comment</a:t>
                      </a:r>
                      <a:endParaRPr lang="en-US" dirty="0"/>
                    </a:p>
                  </a:txBody>
                  <a:tcPr/>
                </a:tc>
                <a:tc>
                  <a:txBody>
                    <a:bodyPr/>
                    <a:lstStyle/>
                    <a:p>
                      <a:r>
                        <a:rPr lang="en-US" dirty="0" smtClean="0"/>
                        <a:t>text</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null</a:t>
                      </a:r>
                    </a:p>
                  </a:txBody>
                  <a:tcPr/>
                </a:tc>
                <a:tc>
                  <a:txBody>
                    <a:bodyPr/>
                    <a:lstStyle/>
                    <a:p>
                      <a:r>
                        <a:rPr lang="en-US" dirty="0" smtClean="0"/>
                        <a:t>to store comment</a:t>
                      </a:r>
                      <a:endParaRPr lang="en-US" dirty="0"/>
                    </a:p>
                  </a:txBody>
                  <a:tcPr/>
                </a:tc>
              </a:tr>
              <a:tr h="370840">
                <a:tc>
                  <a:txBody>
                    <a:bodyPr/>
                    <a:lstStyle/>
                    <a:p>
                      <a:r>
                        <a:rPr lang="en-US" dirty="0" smtClean="0"/>
                        <a:t>added_on</a:t>
                      </a:r>
                      <a:endParaRPr lang="en-US" dirty="0"/>
                    </a:p>
                  </a:txBody>
                  <a:tcPr/>
                </a:tc>
                <a:tc>
                  <a:txBody>
                    <a:bodyPr/>
                    <a:lstStyle/>
                    <a:p>
                      <a:r>
                        <a:rPr lang="en-US" dirty="0" smtClean="0"/>
                        <a:t>datetime</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null</a:t>
                      </a:r>
                    </a:p>
                  </a:txBody>
                  <a:tcPr/>
                </a:tc>
                <a:tc>
                  <a:txBody>
                    <a:bodyPr/>
                    <a:lstStyle/>
                    <a:p>
                      <a:r>
                        <a:rPr lang="en-US" dirty="0" smtClean="0"/>
                        <a:t>to store added_on</a:t>
                      </a:r>
                      <a:endParaRPr lang="en-US" dirty="0"/>
                    </a:p>
                  </a:txBody>
                  <a:tcPr/>
                </a:tc>
              </a:tr>
            </a:tbl>
          </a:graphicData>
        </a:graphic>
      </p:graphicFrame>
    </p:spTree>
    <p:extLst>
      <p:ext uri="{BB962C8B-B14F-4D97-AF65-F5344CB8AC3E}">
        <p14:creationId xmlns:p14="http://schemas.microsoft.com/office/powerpoint/2010/main" val="1329911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367" y="706793"/>
            <a:ext cx="10515600" cy="1325563"/>
          </a:xfrm>
        </p:spPr>
        <p:txBody>
          <a:bodyPr>
            <a:normAutofit/>
          </a:bodyPr>
          <a:lstStyle/>
          <a:p>
            <a:r>
              <a:rPr lang="en-US" sz="2000" b="1" dirty="0">
                <a:solidFill>
                  <a:schemeClr val="bg1"/>
                </a:solidFill>
                <a:latin typeface="+mn-lt"/>
                <a:cs typeface="Times New Roman" panose="02020603050405020304" pitchFamily="18" charset="0"/>
              </a:rPr>
              <a:t>I</a:t>
            </a:r>
            <a:r>
              <a:rPr lang="en-US" sz="2000" b="1" dirty="0" smtClean="0">
                <a:solidFill>
                  <a:schemeClr val="bg1"/>
                </a:solidFill>
                <a:latin typeface="+mn-lt"/>
                <a:cs typeface="Times New Roman" panose="02020603050405020304" pitchFamily="18" charset="0"/>
              </a:rPr>
              <a:t>. wish list Table</a:t>
            </a:r>
            <a:endParaRPr lang="en-US" sz="2000" b="1" dirty="0">
              <a:solidFill>
                <a:schemeClr val="bg1"/>
              </a:solidFill>
              <a:latin typeface="+mn-lt"/>
              <a:cs typeface="Times New Roman" panose="02020603050405020304" pitchFamily="18" charset="0"/>
            </a:endParaRPr>
          </a:p>
        </p:txBody>
      </p:sp>
      <p:sp>
        <p:nvSpPr>
          <p:cNvPr id="5" name="TextBox 4">
            <a:extLst>
              <a:ext uri="{FF2B5EF4-FFF2-40B4-BE49-F238E27FC236}">
                <a16:creationId xmlns="" xmlns:a16="http://schemas.microsoft.com/office/drawing/2014/main" id="{30DF7F33-45AB-48D9-A0DC-EA90BDAAD360}"/>
              </a:ext>
            </a:extLst>
          </p:cNvPr>
          <p:cNvSpPr txBox="1"/>
          <p:nvPr/>
        </p:nvSpPr>
        <p:spPr>
          <a:xfrm>
            <a:off x="507936" y="2727692"/>
            <a:ext cx="4500282" cy="923330"/>
          </a:xfrm>
          <a:prstGeom prst="rect">
            <a:avLst/>
          </a:prstGeom>
          <a:noFill/>
        </p:spPr>
        <p:txBody>
          <a:bodyPr wrap="square" rtlCol="0">
            <a:spAutoFit/>
          </a:bodyPr>
          <a:lstStyle/>
          <a:p>
            <a:r>
              <a:rPr lang="en-IN" dirty="0">
                <a:solidFill>
                  <a:schemeClr val="bg1"/>
                </a:solidFill>
                <a:cs typeface="Times New Roman" panose="02020603050405020304" pitchFamily="18" charset="0"/>
              </a:rPr>
              <a:t>Table name : </a:t>
            </a:r>
            <a:r>
              <a:rPr lang="en-IN" dirty="0" smtClean="0">
                <a:solidFill>
                  <a:schemeClr val="bg1"/>
                </a:solidFill>
                <a:cs typeface="Times New Roman" panose="02020603050405020304" pitchFamily="18" charset="0"/>
              </a:rPr>
              <a:t>wishlist</a:t>
            </a:r>
            <a:endParaRPr lang="en-IN" dirty="0">
              <a:solidFill>
                <a:schemeClr val="bg1"/>
              </a:solidFill>
              <a:cs typeface="Times New Roman" panose="02020603050405020304" pitchFamily="18" charset="0"/>
            </a:endParaRPr>
          </a:p>
          <a:p>
            <a:endParaRPr lang="en-IN" dirty="0">
              <a:solidFill>
                <a:schemeClr val="bg1"/>
              </a:solidFill>
              <a:cs typeface="Times New Roman" panose="02020603050405020304" pitchFamily="18" charset="0"/>
            </a:endParaRPr>
          </a:p>
          <a:p>
            <a:r>
              <a:rPr lang="en-IN" dirty="0">
                <a:solidFill>
                  <a:schemeClr val="bg1"/>
                </a:solidFill>
                <a:cs typeface="Times New Roman" panose="02020603050405020304" pitchFamily="18" charset="0"/>
              </a:rPr>
              <a:t>Primary key : i</a:t>
            </a:r>
            <a:r>
              <a:rPr lang="en-IN" dirty="0" smtClean="0">
                <a:solidFill>
                  <a:schemeClr val="bg1"/>
                </a:solidFill>
                <a:cs typeface="Times New Roman" panose="02020603050405020304" pitchFamily="18" charset="0"/>
              </a:rPr>
              <a:t>d</a:t>
            </a:r>
            <a:endParaRPr lang="en-IN" dirty="0">
              <a:solidFill>
                <a:schemeClr val="bg1"/>
              </a:solidFill>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092562555"/>
              </p:ext>
            </p:extLst>
          </p:nvPr>
        </p:nvGraphicFramePr>
        <p:xfrm>
          <a:off x="2640740" y="2608423"/>
          <a:ext cx="8994669" cy="1849120"/>
        </p:xfrm>
        <a:graphic>
          <a:graphicData uri="http://schemas.openxmlformats.org/drawingml/2006/table">
            <a:tbl>
              <a:tblPr firstRow="1" bandRow="1">
                <a:tableStyleId>{5C22544A-7EE6-4342-B048-85BDC9FD1C3A}</a:tableStyleId>
              </a:tblPr>
              <a:tblGrid>
                <a:gridCol w="1252602"/>
                <a:gridCol w="1155736"/>
                <a:gridCol w="649357"/>
                <a:gridCol w="1537252"/>
                <a:gridCol w="4399722"/>
              </a:tblGrid>
              <a:tr h="0">
                <a:tc>
                  <a:txBody>
                    <a:bodyPr/>
                    <a:lstStyle/>
                    <a:p>
                      <a:r>
                        <a:rPr lang="en-US" dirty="0" smtClean="0"/>
                        <a:t>Fieldname</a:t>
                      </a:r>
                      <a:endParaRPr lang="en-US" dirty="0"/>
                    </a:p>
                  </a:txBody>
                  <a:tcPr/>
                </a:tc>
                <a:tc>
                  <a:txBody>
                    <a:bodyPr/>
                    <a:lstStyle/>
                    <a:p>
                      <a:r>
                        <a:rPr lang="en-US" dirty="0" smtClean="0"/>
                        <a:t>Type</a:t>
                      </a:r>
                      <a:endParaRPr lang="en-US" dirty="0"/>
                    </a:p>
                  </a:txBody>
                  <a:tcPr/>
                </a:tc>
                <a:tc>
                  <a:txBody>
                    <a:bodyPr/>
                    <a:lstStyle/>
                    <a:p>
                      <a:r>
                        <a:rPr lang="en-US" dirty="0" smtClean="0"/>
                        <a:t>Size</a:t>
                      </a:r>
                      <a:endParaRPr lang="en-US" dirty="0"/>
                    </a:p>
                  </a:txBody>
                  <a:tcPr/>
                </a:tc>
                <a:tc>
                  <a:txBody>
                    <a:bodyPr/>
                    <a:lstStyle/>
                    <a:p>
                      <a:r>
                        <a:rPr lang="en-US" dirty="0" smtClean="0"/>
                        <a:t>Constraint</a:t>
                      </a:r>
                      <a:endParaRPr lang="en-US" dirty="0"/>
                    </a:p>
                  </a:txBody>
                  <a:tcPr/>
                </a:tc>
                <a:tc>
                  <a:txBody>
                    <a:bodyPr/>
                    <a:lstStyle/>
                    <a:p>
                      <a:r>
                        <a:rPr lang="en-US" dirty="0" smtClean="0"/>
                        <a:t>Description</a:t>
                      </a:r>
                    </a:p>
                  </a:txBody>
                  <a:tcPr/>
                </a:tc>
              </a:tr>
              <a:tr h="370840">
                <a:tc>
                  <a:txBody>
                    <a:bodyPr/>
                    <a:lstStyle/>
                    <a:p>
                      <a:r>
                        <a:rPr lang="en-US" dirty="0" smtClean="0"/>
                        <a:t>Id</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r>
                        <a:rPr lang="en-US" dirty="0" smtClean="0"/>
                        <a:t>Primary key</a:t>
                      </a:r>
                      <a:endParaRPr lang="en-US" dirty="0"/>
                    </a:p>
                  </a:txBody>
                  <a:tcPr/>
                </a:tc>
                <a:tc>
                  <a:txBody>
                    <a:bodyPr/>
                    <a:lstStyle/>
                    <a:p>
                      <a:r>
                        <a:rPr lang="en-US" dirty="0" smtClean="0"/>
                        <a:t>To store id</a:t>
                      </a:r>
                      <a:endParaRPr lang="en-US" dirty="0"/>
                    </a:p>
                  </a:txBody>
                  <a:tcPr/>
                </a:tc>
              </a:tr>
              <a:tr h="370840">
                <a:tc>
                  <a:txBody>
                    <a:bodyPr/>
                    <a:lstStyle/>
                    <a:p>
                      <a:r>
                        <a:rPr lang="en-US" dirty="0" smtClean="0"/>
                        <a:t>User_id</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To</a:t>
                      </a:r>
                      <a:r>
                        <a:rPr lang="en-US" baseline="0" dirty="0" smtClean="0"/>
                        <a:t> store user id</a:t>
                      </a:r>
                      <a:endParaRPr lang="en-US" dirty="0"/>
                    </a:p>
                  </a:txBody>
                  <a:tcPr/>
                </a:tc>
              </a:tr>
              <a:tr h="370840">
                <a:tc>
                  <a:txBody>
                    <a:bodyPr/>
                    <a:lstStyle/>
                    <a:p>
                      <a:r>
                        <a:rPr lang="en-US" dirty="0" smtClean="0"/>
                        <a:t>Product_id</a:t>
                      </a:r>
                      <a:endParaRPr lang="en-US" dirty="0"/>
                    </a:p>
                  </a:txBody>
                  <a:tcPr/>
                </a:tc>
                <a:tc>
                  <a:txBody>
                    <a:bodyPr/>
                    <a:lstStyle/>
                    <a:p>
                      <a:r>
                        <a:rPr lang="en-US" dirty="0" smtClean="0"/>
                        <a:t>Int</a:t>
                      </a:r>
                      <a:endParaRPr lang="en-US" dirty="0"/>
                    </a:p>
                  </a:txBody>
                  <a:tcPr/>
                </a:tc>
                <a:tc>
                  <a:txBody>
                    <a:bodyPr/>
                    <a:lstStyle/>
                    <a:p>
                      <a:r>
                        <a:rPr lang="en-US" dirty="0" smtClean="0"/>
                        <a:t>11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a:t>
                      </a:r>
                      <a:r>
                        <a:rPr lang="en-US" baseline="0" dirty="0" smtClean="0"/>
                        <a:t> null</a:t>
                      </a:r>
                      <a:endParaRPr lang="en-US" dirty="0" smtClean="0"/>
                    </a:p>
                  </a:txBody>
                  <a:tcPr/>
                </a:tc>
                <a:tc>
                  <a:txBody>
                    <a:bodyPr/>
                    <a:lstStyle/>
                    <a:p>
                      <a:r>
                        <a:rPr lang="en-US" dirty="0" smtClean="0"/>
                        <a:t>To store product id</a:t>
                      </a:r>
                      <a:endParaRPr lang="en-US" dirty="0"/>
                    </a:p>
                  </a:txBody>
                  <a:tcPr/>
                </a:tc>
              </a:tr>
              <a:tr h="370840">
                <a:tc>
                  <a:txBody>
                    <a:bodyPr/>
                    <a:lstStyle/>
                    <a:p>
                      <a:r>
                        <a:rPr lang="en-US" dirty="0" smtClean="0"/>
                        <a:t>Added_on</a:t>
                      </a:r>
                      <a:endParaRPr lang="en-US" dirty="0"/>
                    </a:p>
                  </a:txBody>
                  <a:tcPr/>
                </a:tc>
                <a:tc>
                  <a:txBody>
                    <a:bodyPr/>
                    <a:lstStyle/>
                    <a:p>
                      <a:r>
                        <a:rPr lang="en-US" dirty="0" smtClean="0"/>
                        <a:t>timedate</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a:t>
                      </a:r>
                      <a:r>
                        <a:rPr lang="en-US" baseline="0" dirty="0" smtClean="0"/>
                        <a:t> null</a:t>
                      </a:r>
                      <a:endParaRPr lang="en-US" dirty="0" smtClean="0"/>
                    </a:p>
                  </a:txBody>
                  <a:tcPr/>
                </a:tc>
                <a:tc>
                  <a:txBody>
                    <a:bodyPr/>
                    <a:lstStyle/>
                    <a:p>
                      <a:r>
                        <a:rPr lang="en-US" dirty="0" smtClean="0"/>
                        <a:t>To store timedate</a:t>
                      </a:r>
                      <a:r>
                        <a:rPr lang="en-US" baseline="0" dirty="0" smtClean="0"/>
                        <a:t> when user add </a:t>
                      </a:r>
                      <a:r>
                        <a:rPr lang="en-US" baseline="0" dirty="0" err="1" smtClean="0"/>
                        <a:t>wishlist</a:t>
                      </a:r>
                      <a:endParaRPr lang="en-US" dirty="0"/>
                    </a:p>
                  </a:txBody>
                  <a:tcPr/>
                </a:tc>
              </a:tr>
            </a:tbl>
          </a:graphicData>
        </a:graphic>
      </p:graphicFrame>
    </p:spTree>
    <p:extLst>
      <p:ext uri="{BB962C8B-B14F-4D97-AF65-F5344CB8AC3E}">
        <p14:creationId xmlns:p14="http://schemas.microsoft.com/office/powerpoint/2010/main" val="748920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970" y="0"/>
            <a:ext cx="10515600" cy="1325563"/>
          </a:xfrm>
        </p:spPr>
        <p:txBody>
          <a:bodyPr>
            <a:normAutofit/>
          </a:bodyPr>
          <a:lstStyle/>
          <a:p>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10.Brief </a:t>
            </a: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Description Process</a:t>
            </a:r>
          </a:p>
        </p:txBody>
      </p:sp>
      <p:sp>
        <p:nvSpPr>
          <p:cNvPr id="3" name="Content Placeholder 2"/>
          <p:cNvSpPr>
            <a:spLocks noGrp="1"/>
          </p:cNvSpPr>
          <p:nvPr>
            <p:ph idx="1"/>
          </p:nvPr>
        </p:nvSpPr>
        <p:spPr>
          <a:xfrm>
            <a:off x="1328670" y="1568048"/>
            <a:ext cx="10515600" cy="4351338"/>
          </a:xfrm>
        </p:spPr>
        <p:txBody>
          <a:bodyPr/>
          <a:lstStyle/>
          <a:p>
            <a:r>
              <a:rPr lang="en-US" dirty="0">
                <a:solidFill>
                  <a:schemeClr val="bg1"/>
                </a:solidFill>
              </a:rPr>
              <a:t>The Fitness Center is </a:t>
            </a:r>
            <a:r>
              <a:rPr lang="en-US" b="1" dirty="0">
                <a:solidFill>
                  <a:schemeClr val="bg1"/>
                </a:solidFill>
              </a:rPr>
              <a:t>a </a:t>
            </a:r>
            <a:r>
              <a:rPr lang="en-US" b="1" dirty="0" smtClean="0">
                <a:solidFill>
                  <a:schemeClr val="bg1"/>
                </a:solidFill>
              </a:rPr>
              <a:t> </a:t>
            </a:r>
            <a:r>
              <a:rPr lang="en-US" b="1" dirty="0">
                <a:solidFill>
                  <a:schemeClr val="bg1"/>
                </a:solidFill>
              </a:rPr>
              <a:t>recreational, and social facility geared towards </a:t>
            </a:r>
            <a:r>
              <a:rPr lang="en-US" b="1" dirty="0" smtClean="0">
                <a:solidFill>
                  <a:schemeClr val="bg1"/>
                </a:solidFill>
              </a:rPr>
              <a:t>exercise</a:t>
            </a:r>
            <a:r>
              <a:rPr lang="en-US" b="1" dirty="0">
                <a:solidFill>
                  <a:schemeClr val="bg1"/>
                </a:solidFill>
              </a:rPr>
              <a:t>, sports, and other physical </a:t>
            </a:r>
            <a:r>
              <a:rPr lang="en-US" b="1" dirty="0" smtClean="0">
                <a:solidFill>
                  <a:schemeClr val="bg1"/>
                </a:solidFill>
              </a:rPr>
              <a:t>activities.</a:t>
            </a:r>
          </a:p>
          <a:p>
            <a:pPr marL="0" indent="0">
              <a:buNone/>
            </a:pPr>
            <a:endParaRPr lang="en-US" b="1" dirty="0" smtClean="0">
              <a:solidFill>
                <a:schemeClr val="bg1"/>
              </a:solidFill>
            </a:endParaRPr>
          </a:p>
          <a:p>
            <a:pPr marL="0" indent="0">
              <a:buNone/>
            </a:pPr>
            <a:r>
              <a:rPr lang="en-US" b="1" dirty="0" smtClean="0">
                <a:solidFill>
                  <a:schemeClr val="bg1"/>
                </a:solidFill>
              </a:rPr>
              <a:t>Fitness Center Modules:-</a:t>
            </a:r>
          </a:p>
          <a:p>
            <a:pPr>
              <a:buFont typeface="Wingdings" panose="05000000000000000000" pitchFamily="2" charset="2"/>
              <a:buChar char="Ø"/>
            </a:pPr>
            <a:r>
              <a:rPr lang="en-US" dirty="0">
                <a:solidFill>
                  <a:schemeClr val="bg1"/>
                </a:solidFill>
              </a:rPr>
              <a:t> </a:t>
            </a:r>
            <a:r>
              <a:rPr lang="en-US" dirty="0" smtClean="0">
                <a:solidFill>
                  <a:schemeClr val="bg1"/>
                </a:solidFill>
              </a:rPr>
              <a:t>Admin Module</a:t>
            </a:r>
          </a:p>
          <a:p>
            <a:pPr>
              <a:buFont typeface="Wingdings" panose="05000000000000000000" pitchFamily="2" charset="2"/>
              <a:buChar char="Ø"/>
            </a:pPr>
            <a:r>
              <a:rPr lang="en-US" dirty="0" smtClean="0">
                <a:solidFill>
                  <a:schemeClr val="bg1"/>
                </a:solidFill>
              </a:rPr>
              <a:t> User Module</a:t>
            </a:r>
          </a:p>
          <a:p>
            <a:pPr marL="0" indent="0">
              <a:buNone/>
            </a:pPr>
            <a:endParaRPr lang="en-US" b="1" dirty="0">
              <a:solidFill>
                <a:schemeClr val="bg1"/>
              </a:solidFill>
            </a:endParaRPr>
          </a:p>
          <a:p>
            <a:pPr marL="0" indent="0">
              <a:buNone/>
            </a:pP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3522091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847" y="-98515"/>
            <a:ext cx="10515600" cy="1325563"/>
          </a:xfrm>
        </p:spPr>
        <p:txBody>
          <a:bodyPr>
            <a:normAutofit/>
          </a:bodyPr>
          <a:lstStyle/>
          <a:p>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10.Brief Description Process</a:t>
            </a:r>
            <a:endParaRPr lang="en-US" sz="3600" dirty="0">
              <a:solidFill>
                <a:schemeClr val="bg1"/>
              </a:solidFill>
            </a:endParaRPr>
          </a:p>
        </p:txBody>
      </p:sp>
      <p:sp>
        <p:nvSpPr>
          <p:cNvPr id="3" name="Content Placeholder 2"/>
          <p:cNvSpPr>
            <a:spLocks noGrp="1"/>
          </p:cNvSpPr>
          <p:nvPr>
            <p:ph idx="1"/>
          </p:nvPr>
        </p:nvSpPr>
        <p:spPr>
          <a:xfrm>
            <a:off x="1015873" y="1227048"/>
            <a:ext cx="11134860" cy="5476405"/>
          </a:xfrm>
        </p:spPr>
        <p:txBody>
          <a:bodyPr>
            <a:normAutofit fontScale="77500" lnSpcReduction="20000"/>
          </a:bodyPr>
          <a:lstStyle/>
          <a:p>
            <a:r>
              <a:rPr lang="en-US" sz="2600" dirty="0" smtClean="0">
                <a:solidFill>
                  <a:schemeClr val="bg1"/>
                </a:solidFill>
              </a:rPr>
              <a:t>Common process for all modules </a:t>
            </a:r>
          </a:p>
          <a:p>
            <a:pPr lvl="2">
              <a:buFont typeface="Wingdings" panose="05000000000000000000" pitchFamily="2" charset="2"/>
              <a:buChar char="Ø"/>
            </a:pPr>
            <a:r>
              <a:rPr lang="en-US" sz="2200" dirty="0" smtClean="0">
                <a:solidFill>
                  <a:schemeClr val="bg1"/>
                </a:solidFill>
              </a:rPr>
              <a:t>Registration Process</a:t>
            </a:r>
          </a:p>
          <a:p>
            <a:pPr lvl="2">
              <a:buFont typeface="Wingdings" panose="05000000000000000000" pitchFamily="2" charset="2"/>
              <a:buChar char="Ø"/>
            </a:pPr>
            <a:r>
              <a:rPr lang="en-US" sz="2200" dirty="0" smtClean="0">
                <a:solidFill>
                  <a:schemeClr val="bg1"/>
                </a:solidFill>
              </a:rPr>
              <a:t>Login Process</a:t>
            </a:r>
          </a:p>
          <a:p>
            <a:pPr lvl="2">
              <a:buFont typeface="Wingdings" panose="05000000000000000000" pitchFamily="2" charset="2"/>
              <a:buChar char="Ø"/>
            </a:pPr>
            <a:r>
              <a:rPr lang="en-US" sz="2200" dirty="0" smtClean="0">
                <a:solidFill>
                  <a:schemeClr val="bg1"/>
                </a:solidFill>
              </a:rPr>
              <a:t>Search Process</a:t>
            </a:r>
          </a:p>
          <a:p>
            <a:pPr marL="914400" lvl="2" indent="0">
              <a:buNone/>
            </a:pPr>
            <a:endParaRPr lang="en-US" sz="1900" dirty="0" smtClean="0">
              <a:solidFill>
                <a:schemeClr val="bg1"/>
              </a:solidFill>
            </a:endParaRPr>
          </a:p>
          <a:p>
            <a:pPr marL="914400" lvl="2" indent="0">
              <a:buNone/>
            </a:pPr>
            <a:endParaRPr lang="en-US" sz="1900" dirty="0" smtClean="0">
              <a:solidFill>
                <a:schemeClr val="bg1"/>
              </a:solidFill>
            </a:endParaRPr>
          </a:p>
          <a:p>
            <a:pPr lvl="2">
              <a:buFont typeface="Wingdings" panose="05000000000000000000" pitchFamily="2" charset="2"/>
              <a:buChar char="q"/>
            </a:pPr>
            <a:r>
              <a:rPr lang="en-US" sz="2300" b="1" dirty="0" smtClean="0">
                <a:solidFill>
                  <a:schemeClr val="bg1"/>
                </a:solidFill>
              </a:rPr>
              <a:t> Registration Process:-</a:t>
            </a:r>
          </a:p>
          <a:p>
            <a:pPr marL="914400" lvl="2" indent="0">
              <a:buNone/>
            </a:pPr>
            <a:r>
              <a:rPr lang="en-US" sz="2300" dirty="0">
                <a:solidFill>
                  <a:schemeClr val="bg1"/>
                </a:solidFill>
              </a:rPr>
              <a:t>	</a:t>
            </a:r>
            <a:r>
              <a:rPr lang="en-US" sz="2300" dirty="0" smtClean="0">
                <a:solidFill>
                  <a:schemeClr val="bg1"/>
                </a:solidFill>
              </a:rPr>
              <a:t>In this process admin and user must have to registration on that site if it is registered  then it will directly go for authentication checking, until admin don’t approve that, user can’t be login and further task.</a:t>
            </a:r>
          </a:p>
          <a:p>
            <a:pPr marL="914400" lvl="2" indent="0">
              <a:buNone/>
            </a:pPr>
            <a:endParaRPr lang="en-US" sz="2300" dirty="0">
              <a:solidFill>
                <a:schemeClr val="bg1"/>
              </a:solidFill>
            </a:endParaRPr>
          </a:p>
          <a:p>
            <a:pPr lvl="2">
              <a:buFont typeface="Wingdings" panose="05000000000000000000" pitchFamily="2" charset="2"/>
              <a:buChar char="q"/>
            </a:pPr>
            <a:r>
              <a:rPr lang="en-US" sz="2300" b="1" dirty="0" smtClean="0">
                <a:solidFill>
                  <a:schemeClr val="bg1"/>
                </a:solidFill>
              </a:rPr>
              <a:t> Login Process:-</a:t>
            </a:r>
          </a:p>
          <a:p>
            <a:pPr marL="914400" lvl="2" indent="0">
              <a:buNone/>
            </a:pPr>
            <a:r>
              <a:rPr lang="en-US" sz="2300" dirty="0">
                <a:solidFill>
                  <a:schemeClr val="bg1"/>
                </a:solidFill>
              </a:rPr>
              <a:t>	</a:t>
            </a:r>
            <a:r>
              <a:rPr lang="en-US" sz="2300" dirty="0" smtClean="0">
                <a:solidFill>
                  <a:schemeClr val="bg1"/>
                </a:solidFill>
              </a:rPr>
              <a:t>In this process, if user is registered the go for checking valid user.  It will enter username , password .</a:t>
            </a:r>
            <a:r>
              <a:rPr lang="en-US" sz="2900" dirty="0"/>
              <a:t> </a:t>
            </a:r>
            <a:r>
              <a:rPr lang="en-US" sz="2300" dirty="0" smtClean="0">
                <a:solidFill>
                  <a:schemeClr val="bg1"/>
                </a:solidFill>
              </a:rPr>
              <a:t>It </a:t>
            </a:r>
            <a:r>
              <a:rPr lang="en-US" sz="2300" dirty="0">
                <a:solidFill>
                  <a:schemeClr val="bg1"/>
                </a:solidFill>
              </a:rPr>
              <a:t>can change the password of created user and also view and edit own profile.</a:t>
            </a:r>
            <a:endParaRPr lang="en-US" sz="2900" dirty="0">
              <a:solidFill>
                <a:schemeClr val="bg1"/>
              </a:solidFill>
            </a:endParaRPr>
          </a:p>
          <a:p>
            <a:pPr marL="914400" lvl="2" indent="0">
              <a:buNone/>
            </a:pPr>
            <a:endParaRPr lang="en-US" sz="2300" dirty="0" smtClean="0">
              <a:solidFill>
                <a:schemeClr val="bg1"/>
              </a:solidFill>
            </a:endParaRPr>
          </a:p>
          <a:p>
            <a:pPr lvl="2">
              <a:buFont typeface="Wingdings" panose="05000000000000000000" pitchFamily="2" charset="2"/>
              <a:buChar char="q"/>
            </a:pPr>
            <a:r>
              <a:rPr lang="en-US" sz="2300" b="1" dirty="0" smtClean="0">
                <a:solidFill>
                  <a:schemeClr val="bg1"/>
                </a:solidFill>
              </a:rPr>
              <a:t> Search Process:-</a:t>
            </a:r>
            <a:r>
              <a:rPr lang="en-US" sz="2300" dirty="0">
                <a:solidFill>
                  <a:schemeClr val="bg1"/>
                </a:solidFill>
              </a:rPr>
              <a:t>	</a:t>
            </a:r>
          </a:p>
          <a:p>
            <a:pPr marL="914400" lvl="2" indent="0">
              <a:buNone/>
            </a:pPr>
            <a:r>
              <a:rPr lang="en-US" sz="2300" dirty="0" smtClean="0">
                <a:solidFill>
                  <a:schemeClr val="bg1"/>
                </a:solidFill>
              </a:rPr>
              <a:t>	In this process, user and visitors  will be searched based on required like from </a:t>
            </a:r>
          </a:p>
          <a:p>
            <a:pPr marL="914400" lvl="2" indent="0">
              <a:buNone/>
            </a:pPr>
            <a:r>
              <a:rPr lang="en-US" sz="2300" dirty="0" smtClean="0">
                <a:solidFill>
                  <a:schemeClr val="bg1"/>
                </a:solidFill>
              </a:rPr>
              <a:t>Dumbbells , treadmills , benches , plates , powder etc.</a:t>
            </a:r>
          </a:p>
          <a:p>
            <a:pPr marL="914400" lvl="2" indent="0">
              <a:buNone/>
            </a:pPr>
            <a:endParaRPr lang="en-US" sz="2200" dirty="0" smtClean="0">
              <a:solidFill>
                <a:schemeClr val="bg1"/>
              </a:solidFill>
            </a:endParaRPr>
          </a:p>
          <a:p>
            <a:pPr marL="914400" lvl="2" indent="0">
              <a:buNone/>
            </a:pPr>
            <a:endParaRPr lang="en-US" sz="2400" dirty="0" smtClean="0">
              <a:solidFill>
                <a:schemeClr val="bg1"/>
              </a:solidFill>
            </a:endParaRPr>
          </a:p>
          <a:p>
            <a:pPr marL="0" indent="0">
              <a:buNone/>
            </a:pPr>
            <a:r>
              <a:rPr lang="en-US" dirty="0">
                <a:solidFill>
                  <a:schemeClr val="bg1"/>
                </a:solidFill>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34166491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215" y="1194561"/>
            <a:ext cx="11333408" cy="5154724"/>
          </a:xfrm>
        </p:spPr>
        <p:txBody>
          <a:bodyPr>
            <a:normAutofit/>
          </a:bodyPr>
          <a:lstStyle/>
          <a:p>
            <a:pPr>
              <a:buFont typeface="Wingdings" panose="05000000000000000000" pitchFamily="2" charset="2"/>
              <a:buChar char="Ø"/>
            </a:pPr>
            <a:r>
              <a:rPr lang="en-US" dirty="0">
                <a:solidFill>
                  <a:schemeClr val="bg1"/>
                </a:solidFill>
              </a:rPr>
              <a:t> </a:t>
            </a:r>
            <a:r>
              <a:rPr lang="en-US" dirty="0" smtClean="0">
                <a:solidFill>
                  <a:schemeClr val="bg1"/>
                </a:solidFill>
              </a:rPr>
              <a:t>Admin Module  Process:-</a:t>
            </a:r>
          </a:p>
          <a:p>
            <a:pPr lvl="3">
              <a:buFont typeface="Wingdings" panose="05000000000000000000" pitchFamily="2" charset="2"/>
              <a:buChar char="Ø"/>
            </a:pPr>
            <a:r>
              <a:rPr lang="en-US" dirty="0" smtClean="0">
                <a:solidFill>
                  <a:schemeClr val="bg1"/>
                </a:solidFill>
              </a:rPr>
              <a:t>Register User</a:t>
            </a:r>
          </a:p>
          <a:p>
            <a:pPr lvl="3">
              <a:buFont typeface="Wingdings" panose="05000000000000000000" pitchFamily="2" charset="2"/>
              <a:buChar char="Ø"/>
            </a:pPr>
            <a:r>
              <a:rPr lang="en-US" dirty="0" smtClean="0">
                <a:solidFill>
                  <a:schemeClr val="bg1"/>
                </a:solidFill>
              </a:rPr>
              <a:t>Dashboard</a:t>
            </a:r>
          </a:p>
          <a:p>
            <a:pPr lvl="3">
              <a:buFont typeface="Wingdings" panose="05000000000000000000" pitchFamily="2" charset="2"/>
              <a:buChar char="Ø"/>
            </a:pPr>
            <a:r>
              <a:rPr lang="en-US" dirty="0" smtClean="0">
                <a:solidFill>
                  <a:schemeClr val="bg1"/>
                </a:solidFill>
              </a:rPr>
              <a:t>Categories</a:t>
            </a:r>
          </a:p>
          <a:p>
            <a:pPr lvl="3">
              <a:buFont typeface="Wingdings" panose="05000000000000000000" pitchFamily="2" charset="2"/>
              <a:buChar char="Ø"/>
            </a:pPr>
            <a:r>
              <a:rPr lang="en-US" dirty="0" smtClean="0">
                <a:solidFill>
                  <a:schemeClr val="bg1"/>
                </a:solidFill>
              </a:rPr>
              <a:t>Product</a:t>
            </a:r>
          </a:p>
          <a:p>
            <a:pPr lvl="3">
              <a:buFont typeface="Wingdings" panose="05000000000000000000" pitchFamily="2" charset="2"/>
              <a:buChar char="Ø"/>
            </a:pPr>
            <a:r>
              <a:rPr lang="en-US" dirty="0" smtClean="0">
                <a:solidFill>
                  <a:schemeClr val="bg1"/>
                </a:solidFill>
              </a:rPr>
              <a:t>Manage Orders</a:t>
            </a:r>
          </a:p>
          <a:p>
            <a:pPr lvl="3">
              <a:buFont typeface="Wingdings" panose="05000000000000000000" pitchFamily="2" charset="2"/>
              <a:buChar char="Ø"/>
            </a:pPr>
            <a:r>
              <a:rPr lang="en-US" dirty="0" smtClean="0">
                <a:solidFill>
                  <a:schemeClr val="bg1"/>
                </a:solidFill>
              </a:rPr>
              <a:t>Manage Users</a:t>
            </a:r>
          </a:p>
          <a:p>
            <a:pPr lvl="3">
              <a:buFont typeface="Wingdings" panose="05000000000000000000" pitchFamily="2" charset="2"/>
              <a:buChar char="Ø"/>
            </a:pPr>
            <a:r>
              <a:rPr lang="en-US" dirty="0" smtClean="0">
                <a:solidFill>
                  <a:schemeClr val="bg1"/>
                </a:solidFill>
              </a:rPr>
              <a:t>Contact us</a:t>
            </a:r>
          </a:p>
          <a:p>
            <a:pPr marL="1371600" lvl="3" indent="0">
              <a:buNone/>
            </a:pPr>
            <a:endParaRPr lang="en-US" dirty="0">
              <a:solidFill>
                <a:schemeClr val="bg1"/>
              </a:solidFill>
            </a:endParaRPr>
          </a:p>
          <a:p>
            <a:pPr lvl="3">
              <a:buFont typeface="Wingdings" panose="05000000000000000000" pitchFamily="2" charset="2"/>
              <a:buChar char="q"/>
            </a:pPr>
            <a:r>
              <a:rPr lang="en-US" b="1" dirty="0" smtClean="0">
                <a:solidFill>
                  <a:schemeClr val="bg1"/>
                </a:solidFill>
              </a:rPr>
              <a:t>Register User </a:t>
            </a:r>
            <a:r>
              <a:rPr lang="en-US" dirty="0" smtClean="0">
                <a:solidFill>
                  <a:schemeClr val="bg1"/>
                </a:solidFill>
              </a:rPr>
              <a:t>:-  Admin can manage the register  user like view, update ,delete.</a:t>
            </a:r>
          </a:p>
          <a:p>
            <a:pPr lvl="3">
              <a:buFont typeface="Wingdings" panose="05000000000000000000" pitchFamily="2" charset="2"/>
              <a:buChar char="q"/>
            </a:pPr>
            <a:endParaRPr lang="en-US" dirty="0">
              <a:solidFill>
                <a:schemeClr val="bg1"/>
              </a:solidFill>
            </a:endParaRPr>
          </a:p>
          <a:p>
            <a:pPr lvl="3">
              <a:buFont typeface="Wingdings" panose="05000000000000000000" pitchFamily="2" charset="2"/>
              <a:buChar char="q"/>
            </a:pPr>
            <a:r>
              <a:rPr lang="en-US" b="1" dirty="0" smtClean="0">
                <a:solidFill>
                  <a:schemeClr val="bg1"/>
                </a:solidFill>
              </a:rPr>
              <a:t>Dashboard </a:t>
            </a:r>
            <a:r>
              <a:rPr lang="en-US" dirty="0" smtClean="0">
                <a:solidFill>
                  <a:schemeClr val="bg1"/>
                </a:solidFill>
              </a:rPr>
              <a:t>:- Admin can see all details like a categories master, product master , order master , user master , contact us.</a:t>
            </a:r>
          </a:p>
          <a:p>
            <a:pPr marL="1371600" lvl="3" indent="0">
              <a:buNone/>
            </a:pPr>
            <a:endParaRPr lang="en-US" dirty="0" smtClean="0">
              <a:solidFill>
                <a:schemeClr val="bg1"/>
              </a:solidFill>
            </a:endParaRPr>
          </a:p>
          <a:p>
            <a:pPr lvl="3">
              <a:buFont typeface="Wingdings" panose="05000000000000000000" pitchFamily="2" charset="2"/>
              <a:buChar char="q"/>
            </a:pPr>
            <a:r>
              <a:rPr lang="en-US" dirty="0" smtClean="0">
                <a:solidFill>
                  <a:schemeClr val="bg1"/>
                </a:solidFill>
              </a:rPr>
              <a:t> </a:t>
            </a:r>
            <a:r>
              <a:rPr lang="en-US" b="1" dirty="0" smtClean="0">
                <a:solidFill>
                  <a:schemeClr val="bg1"/>
                </a:solidFill>
              </a:rPr>
              <a:t>Categories :- </a:t>
            </a:r>
            <a:r>
              <a:rPr lang="en-US" dirty="0" smtClean="0">
                <a:solidFill>
                  <a:schemeClr val="bg1"/>
                </a:solidFill>
              </a:rPr>
              <a:t>Admin can manage the equipment's categories (add , view , delete , update).</a:t>
            </a:r>
          </a:p>
          <a:p>
            <a:pPr marL="1371600" lvl="3" indent="0">
              <a:buNone/>
            </a:pPr>
            <a:endParaRPr lang="en-US" dirty="0">
              <a:solidFill>
                <a:schemeClr val="bg1"/>
              </a:solidFill>
            </a:endParaRPr>
          </a:p>
          <a:p>
            <a:pPr marL="1371600" lvl="3" indent="0">
              <a:buNone/>
            </a:pPr>
            <a:endParaRPr lang="en-US" dirty="0" smtClean="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
        <p:nvSpPr>
          <p:cNvPr id="5" name="Rectangle 4"/>
          <p:cNvSpPr/>
          <p:nvPr/>
        </p:nvSpPr>
        <p:spPr>
          <a:xfrm>
            <a:off x="2264117" y="234937"/>
            <a:ext cx="5682149" cy="646331"/>
          </a:xfrm>
          <a:prstGeom prst="rect">
            <a:avLst/>
          </a:prstGeom>
        </p:spPr>
        <p:txBody>
          <a:bodyPr wrap="square">
            <a:spAutoFit/>
          </a:bodyPr>
          <a:lstStyle/>
          <a:p>
            <a:r>
              <a:rPr lang="en-U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10.Brief Description Process</a:t>
            </a:r>
            <a:endParaRPr lang="en-US" sz="3600" dirty="0"/>
          </a:p>
        </p:txBody>
      </p:sp>
    </p:spTree>
    <p:extLst>
      <p:ext uri="{BB962C8B-B14F-4D97-AF65-F5344CB8AC3E}">
        <p14:creationId xmlns:p14="http://schemas.microsoft.com/office/powerpoint/2010/main" val="1417867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3900" y="1715397"/>
            <a:ext cx="10515600" cy="5791960"/>
          </a:xfrm>
        </p:spPr>
        <p:txBody>
          <a:bodyPr/>
          <a:lstStyle/>
          <a:p>
            <a:pPr>
              <a:buFont typeface="Wingdings" panose="05000000000000000000" pitchFamily="2" charset="2"/>
              <a:buChar char="q"/>
            </a:pPr>
            <a:r>
              <a:rPr lang="en-US" sz="2000" dirty="0" smtClean="0">
                <a:solidFill>
                  <a:schemeClr val="bg1"/>
                </a:solidFill>
              </a:rPr>
              <a:t> </a:t>
            </a:r>
            <a:r>
              <a:rPr lang="en-US" sz="1800" dirty="0" smtClean="0">
                <a:solidFill>
                  <a:schemeClr val="bg1"/>
                </a:solidFill>
              </a:rPr>
              <a:t>Product :- Admin can manage the  product like add , delete , update , activate &amp; deactivate.</a:t>
            </a:r>
          </a:p>
          <a:p>
            <a:pPr marL="0" indent="0">
              <a:buNone/>
            </a:pPr>
            <a:endParaRPr lang="en-US" sz="1800" dirty="0" smtClean="0">
              <a:solidFill>
                <a:schemeClr val="bg1"/>
              </a:solidFill>
            </a:endParaRPr>
          </a:p>
          <a:p>
            <a:pPr>
              <a:buFont typeface="Wingdings" panose="05000000000000000000" pitchFamily="2" charset="2"/>
              <a:buChar char="q"/>
            </a:pPr>
            <a:r>
              <a:rPr lang="en-US" sz="1800" dirty="0">
                <a:solidFill>
                  <a:schemeClr val="bg1"/>
                </a:solidFill>
              </a:rPr>
              <a:t> </a:t>
            </a:r>
            <a:r>
              <a:rPr lang="en-US" sz="1800" dirty="0" smtClean="0">
                <a:solidFill>
                  <a:schemeClr val="bg1"/>
                </a:solidFill>
              </a:rPr>
              <a:t>Manage Order :- Admin  can view the  order  details and change the order according to current status.</a:t>
            </a:r>
          </a:p>
          <a:p>
            <a:pPr>
              <a:buFont typeface="Wingdings" panose="05000000000000000000" pitchFamily="2" charset="2"/>
              <a:buChar char="q"/>
            </a:pPr>
            <a:endParaRPr lang="en-US" sz="1800" dirty="0">
              <a:solidFill>
                <a:schemeClr val="bg1"/>
              </a:solidFill>
            </a:endParaRPr>
          </a:p>
          <a:p>
            <a:pPr>
              <a:buFont typeface="Wingdings" panose="05000000000000000000" pitchFamily="2" charset="2"/>
              <a:buChar char="q"/>
            </a:pPr>
            <a:r>
              <a:rPr lang="en-US" sz="1800" dirty="0" smtClean="0">
                <a:solidFill>
                  <a:schemeClr val="bg1"/>
                </a:solidFill>
              </a:rPr>
              <a:t>Manage User:- Admin can view the all user of website.</a:t>
            </a:r>
          </a:p>
          <a:p>
            <a:pPr>
              <a:buFont typeface="Wingdings" panose="05000000000000000000" pitchFamily="2" charset="2"/>
              <a:buChar char="q"/>
            </a:pPr>
            <a:endParaRPr lang="en-US" sz="1800" dirty="0">
              <a:solidFill>
                <a:schemeClr val="bg1"/>
              </a:solidFill>
            </a:endParaRPr>
          </a:p>
          <a:p>
            <a:pPr>
              <a:buFont typeface="Wingdings" panose="05000000000000000000" pitchFamily="2" charset="2"/>
              <a:buChar char="q"/>
            </a:pPr>
            <a:r>
              <a:rPr lang="en-US" sz="1800" dirty="0" smtClean="0">
                <a:solidFill>
                  <a:schemeClr val="bg1"/>
                </a:solidFill>
              </a:rPr>
              <a:t>Contact us:- Admin can view the response from the user and change the status.</a:t>
            </a:r>
          </a:p>
          <a:p>
            <a:pPr>
              <a:buFont typeface="Wingdings" panose="05000000000000000000" pitchFamily="2" charset="2"/>
              <a:buChar char="q"/>
            </a:pPr>
            <a:endParaRPr lang="en-US" sz="1800" dirty="0" smtClean="0">
              <a:solidFill>
                <a:schemeClr val="bg1"/>
              </a:solidFill>
            </a:endParaRPr>
          </a:p>
          <a:p>
            <a:pPr>
              <a:buFont typeface="Wingdings" panose="05000000000000000000" pitchFamily="2" charset="2"/>
              <a:buChar char="q"/>
            </a:pPr>
            <a:endParaRPr lang="en-US" sz="1800" dirty="0">
              <a:solidFill>
                <a:schemeClr val="bg1"/>
              </a:solidFill>
            </a:endParaRPr>
          </a:p>
          <a:p>
            <a:pPr marL="0" lvl="1" indent="0">
              <a:spcBef>
                <a:spcPts val="1000"/>
              </a:spcBef>
              <a:buNone/>
            </a:pPr>
            <a:endParaRPr lang="en-US" sz="1800" dirty="0" smtClean="0">
              <a:solidFill>
                <a:schemeClr val="bg1"/>
              </a:solidFill>
            </a:endParaRPr>
          </a:p>
          <a:p>
            <a:pPr marL="457200" lvl="1" indent="0">
              <a:buNone/>
            </a:pPr>
            <a:endParaRPr lang="en-US" sz="1800" dirty="0">
              <a:solidFill>
                <a:schemeClr val="bg1"/>
              </a:solidFill>
            </a:endParaRPr>
          </a:p>
          <a:p>
            <a:pPr marL="457200" lvl="1" indent="0">
              <a:buNone/>
            </a:pPr>
            <a:r>
              <a:rPr lang="en-US" sz="1800" dirty="0" smtClean="0">
                <a:solidFill>
                  <a:schemeClr val="bg1"/>
                </a:solidFill>
              </a:rPr>
              <a:t> </a:t>
            </a:r>
            <a:endParaRPr lang="en-US" dirty="0">
              <a:solidFill>
                <a:schemeClr val="bg1"/>
              </a:solidFill>
            </a:endParaRPr>
          </a:p>
          <a:p>
            <a:pPr marL="457200" lvl="1" indent="0">
              <a:buNone/>
            </a:pP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
        <p:nvSpPr>
          <p:cNvPr id="6" name="Rectangle 5"/>
          <p:cNvSpPr/>
          <p:nvPr/>
        </p:nvSpPr>
        <p:spPr>
          <a:xfrm>
            <a:off x="2183833" y="234937"/>
            <a:ext cx="5539080" cy="646331"/>
          </a:xfrm>
          <a:prstGeom prst="rect">
            <a:avLst/>
          </a:prstGeom>
        </p:spPr>
        <p:txBody>
          <a:bodyPr wrap="none">
            <a:spAutoFit/>
          </a:bodyPr>
          <a:lstStyle/>
          <a:p>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10.Brief Description Process</a:t>
            </a:r>
            <a:endParaRPr lang="en-US" sz="3600" dirty="0"/>
          </a:p>
        </p:txBody>
      </p:sp>
    </p:spTree>
    <p:extLst>
      <p:ext uri="{BB962C8B-B14F-4D97-AF65-F5344CB8AC3E}">
        <p14:creationId xmlns:p14="http://schemas.microsoft.com/office/powerpoint/2010/main" val="32606965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07" y="545223"/>
            <a:ext cx="10515600" cy="1325563"/>
          </a:xfrm>
        </p:spPr>
        <p:txBody>
          <a:bodyPr>
            <a:normAutofit/>
          </a:bodyPr>
          <a:lstStyle/>
          <a:p>
            <a:pPr marL="571500" indent="-571500">
              <a:buFont typeface="Wingdings" panose="05000000000000000000" pitchFamily="2" charset="2"/>
              <a:buChar char="Ø"/>
            </a:pPr>
            <a:r>
              <a:rPr lang="en-US" sz="3200" dirty="0" smtClean="0">
                <a:solidFill>
                  <a:schemeClr val="bg1"/>
                </a:solidFill>
              </a:rPr>
              <a:t>User </a:t>
            </a:r>
            <a:r>
              <a:rPr lang="en-US" sz="3200" dirty="0">
                <a:solidFill>
                  <a:schemeClr val="bg1"/>
                </a:solidFill>
              </a:rPr>
              <a:t>Module  Process:-</a:t>
            </a:r>
            <a:endParaRPr lang="en-US" sz="3200" dirty="0"/>
          </a:p>
        </p:txBody>
      </p:sp>
      <p:sp>
        <p:nvSpPr>
          <p:cNvPr id="3" name="Content Placeholder 2"/>
          <p:cNvSpPr>
            <a:spLocks noGrp="1"/>
          </p:cNvSpPr>
          <p:nvPr>
            <p:ph idx="1"/>
          </p:nvPr>
        </p:nvSpPr>
        <p:spPr>
          <a:xfrm>
            <a:off x="1263202" y="1363445"/>
            <a:ext cx="10515600" cy="5335029"/>
          </a:xfrm>
        </p:spPr>
        <p:txBody>
          <a:bodyPr>
            <a:normAutofit lnSpcReduction="10000"/>
          </a:bodyPr>
          <a:lstStyle/>
          <a:p>
            <a:pPr>
              <a:buFont typeface="Wingdings" panose="05000000000000000000" pitchFamily="2" charset="2"/>
              <a:buChar char="Ø"/>
            </a:pPr>
            <a:r>
              <a:rPr lang="en-US" sz="2400" dirty="0" smtClean="0">
                <a:solidFill>
                  <a:schemeClr val="bg1"/>
                </a:solidFill>
              </a:rPr>
              <a:t> Login</a:t>
            </a:r>
          </a:p>
          <a:p>
            <a:pPr>
              <a:buFont typeface="Wingdings" panose="05000000000000000000" pitchFamily="2" charset="2"/>
              <a:buChar char="Ø"/>
            </a:pPr>
            <a:r>
              <a:rPr lang="en-US" sz="2400" dirty="0" smtClean="0">
                <a:solidFill>
                  <a:schemeClr val="bg1"/>
                </a:solidFill>
              </a:rPr>
              <a:t>Search</a:t>
            </a:r>
          </a:p>
          <a:p>
            <a:pPr>
              <a:buFont typeface="Wingdings" panose="05000000000000000000" pitchFamily="2" charset="2"/>
              <a:buChar char="Ø"/>
            </a:pPr>
            <a:r>
              <a:rPr lang="en-US" sz="2400" dirty="0" smtClean="0">
                <a:solidFill>
                  <a:schemeClr val="bg1"/>
                </a:solidFill>
              </a:rPr>
              <a:t>View Product</a:t>
            </a:r>
          </a:p>
          <a:p>
            <a:pPr>
              <a:buFont typeface="Wingdings" panose="05000000000000000000" pitchFamily="2" charset="2"/>
              <a:buChar char="Ø"/>
            </a:pPr>
            <a:r>
              <a:rPr lang="en-US" sz="2400" dirty="0" smtClean="0">
                <a:solidFill>
                  <a:schemeClr val="bg1"/>
                </a:solidFill>
              </a:rPr>
              <a:t> Add to cart</a:t>
            </a:r>
          </a:p>
          <a:p>
            <a:pPr>
              <a:buFont typeface="Wingdings" panose="05000000000000000000" pitchFamily="2" charset="2"/>
              <a:buChar char="Ø"/>
            </a:pPr>
            <a:r>
              <a:rPr lang="en-US" sz="2400" dirty="0" smtClean="0">
                <a:solidFill>
                  <a:schemeClr val="bg1"/>
                </a:solidFill>
              </a:rPr>
              <a:t> Buy now</a:t>
            </a:r>
          </a:p>
          <a:p>
            <a:pPr>
              <a:buFont typeface="Wingdings" panose="05000000000000000000" pitchFamily="2" charset="2"/>
              <a:buChar char="Ø"/>
            </a:pPr>
            <a:r>
              <a:rPr lang="en-US" sz="2400" dirty="0" smtClean="0">
                <a:solidFill>
                  <a:schemeClr val="bg1"/>
                </a:solidFill>
              </a:rPr>
              <a:t>Transection</a:t>
            </a:r>
            <a:endParaRPr lang="en-US" sz="2400" dirty="0" smtClean="0">
              <a:solidFill>
                <a:schemeClr val="bg1"/>
              </a:solidFill>
            </a:endParaRPr>
          </a:p>
          <a:p>
            <a:pPr>
              <a:buFont typeface="Wingdings" panose="05000000000000000000" pitchFamily="2" charset="2"/>
              <a:buChar char="Ø"/>
            </a:pPr>
            <a:r>
              <a:rPr lang="en-US" sz="2400" dirty="0" smtClean="0">
                <a:solidFill>
                  <a:schemeClr val="bg1"/>
                </a:solidFill>
              </a:rPr>
              <a:t>Feedback    </a:t>
            </a:r>
          </a:p>
          <a:p>
            <a:pPr marL="0" indent="0">
              <a:buNone/>
            </a:pPr>
            <a:r>
              <a:rPr lang="en-US" sz="2400" dirty="0" smtClean="0">
                <a:solidFill>
                  <a:schemeClr val="bg1"/>
                </a:solidFill>
              </a:rPr>
              <a:t>	          </a:t>
            </a:r>
          </a:p>
          <a:p>
            <a:pPr lvl="1">
              <a:buFont typeface="Wingdings" panose="05000000000000000000" pitchFamily="2" charset="2"/>
              <a:buChar char="q"/>
            </a:pPr>
            <a:r>
              <a:rPr lang="en-US" sz="2000" dirty="0" smtClean="0">
                <a:solidFill>
                  <a:schemeClr val="bg1"/>
                </a:solidFill>
              </a:rPr>
              <a:t> Login </a:t>
            </a:r>
            <a:r>
              <a:rPr lang="en-US" sz="2000" dirty="0">
                <a:solidFill>
                  <a:schemeClr val="bg1"/>
                </a:solidFill>
              </a:rPr>
              <a:t>:- User can not buy any product without log in process</a:t>
            </a:r>
            <a:r>
              <a:rPr lang="en-US" sz="2000" dirty="0" smtClean="0">
                <a:solidFill>
                  <a:schemeClr val="bg1"/>
                </a:solidFill>
              </a:rPr>
              <a:t>.</a:t>
            </a:r>
          </a:p>
          <a:p>
            <a:pPr marL="457200" lvl="1" indent="0">
              <a:buNone/>
            </a:pPr>
            <a:endParaRPr lang="en-US" sz="2400" dirty="0" smtClean="0">
              <a:solidFill>
                <a:schemeClr val="bg1"/>
              </a:solidFill>
            </a:endParaRPr>
          </a:p>
          <a:p>
            <a:pPr lvl="1">
              <a:buFont typeface="Wingdings" panose="05000000000000000000" pitchFamily="2" charset="2"/>
              <a:buChar char="q"/>
            </a:pPr>
            <a:r>
              <a:rPr lang="en-US" sz="2000" dirty="0" smtClean="0">
                <a:solidFill>
                  <a:schemeClr val="bg1"/>
                </a:solidFill>
              </a:rPr>
              <a:t> S</a:t>
            </a:r>
            <a:r>
              <a:rPr lang="en-US" sz="2000" b="1" dirty="0" smtClean="0">
                <a:solidFill>
                  <a:schemeClr val="bg1"/>
                </a:solidFill>
              </a:rPr>
              <a:t>earch</a:t>
            </a:r>
            <a:r>
              <a:rPr lang="en-US" sz="2000" dirty="0" smtClean="0">
                <a:solidFill>
                  <a:schemeClr val="bg1"/>
                </a:solidFill>
              </a:rPr>
              <a:t>:- User can search the equipment's in the search bar  for view the new equipment's.</a:t>
            </a:r>
          </a:p>
          <a:p>
            <a:pPr lvl="1">
              <a:buFont typeface="Wingdings" panose="05000000000000000000" pitchFamily="2" charset="2"/>
              <a:buChar char="q"/>
            </a:pPr>
            <a:endParaRPr lang="en-US" sz="2000" dirty="0" smtClean="0">
              <a:solidFill>
                <a:schemeClr val="bg1"/>
              </a:solidFill>
            </a:endParaRPr>
          </a:p>
          <a:p>
            <a:pPr lvl="1">
              <a:buFont typeface="Wingdings" panose="05000000000000000000" pitchFamily="2" charset="2"/>
              <a:buChar char="q"/>
            </a:pPr>
            <a:r>
              <a:rPr lang="en-US" sz="2000" dirty="0" smtClean="0">
                <a:solidFill>
                  <a:schemeClr val="bg1"/>
                </a:solidFill>
              </a:rPr>
              <a:t>View Product :- User can view any product without registration.</a:t>
            </a:r>
          </a:p>
          <a:p>
            <a:pPr marL="457200" lvl="1" indent="0">
              <a:buNone/>
            </a:pPr>
            <a:endParaRPr lang="en-US" sz="2000" dirty="0" smtClean="0">
              <a:solidFill>
                <a:schemeClr val="bg1"/>
              </a:solidFill>
            </a:endParaRPr>
          </a:p>
          <a:p>
            <a:pPr lvl="1">
              <a:buFont typeface="Wingdings" panose="05000000000000000000" pitchFamily="2" charset="2"/>
              <a:buChar char="q"/>
            </a:pPr>
            <a:endParaRPr lang="en-US" sz="2000" dirty="0">
              <a:solidFill>
                <a:schemeClr val="bg1"/>
              </a:solidFill>
            </a:endParaRPr>
          </a:p>
          <a:p>
            <a:pPr marL="457200" lvl="1" indent="0">
              <a:buNone/>
            </a:pPr>
            <a:endParaRPr lang="en-US" sz="2000" dirty="0">
              <a:solidFill>
                <a:schemeClr val="bg1"/>
              </a:solidFill>
            </a:endParaRPr>
          </a:p>
        </p:txBody>
      </p:sp>
      <p:sp>
        <p:nvSpPr>
          <p:cNvPr id="4" name="Rectangle 3"/>
          <p:cNvSpPr/>
          <p:nvPr/>
        </p:nvSpPr>
        <p:spPr>
          <a:xfrm>
            <a:off x="2183833" y="222058"/>
            <a:ext cx="5539080" cy="646331"/>
          </a:xfrm>
          <a:prstGeom prst="rect">
            <a:avLst/>
          </a:prstGeom>
        </p:spPr>
        <p:txBody>
          <a:bodyPr wrap="none">
            <a:spAutoFit/>
          </a:bodyPr>
          <a:lstStyle/>
          <a:p>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10.Brief Description Process</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1641595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21227" y="0"/>
            <a:ext cx="7534140" cy="1323439"/>
          </a:xfrm>
          <a:prstGeom prst="rect">
            <a:avLst/>
          </a:prstGeom>
          <a:noFill/>
        </p:spPr>
        <p:txBody>
          <a:bodyPr wrap="square" rtlCol="0">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rPr>
              <a:t>1.Project Profile &amp; Objectives</a:t>
            </a:r>
          </a:p>
          <a:p>
            <a:pPr algn="ctr"/>
            <a:endPar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319674157"/>
              </p:ext>
            </p:extLst>
          </p:nvPr>
        </p:nvGraphicFramePr>
        <p:xfrm>
          <a:off x="697948" y="1740086"/>
          <a:ext cx="8353287" cy="4475183"/>
        </p:xfrm>
        <a:graphic>
          <a:graphicData uri="http://schemas.openxmlformats.org/drawingml/2006/table">
            <a:tbl>
              <a:tblPr firstRow="1" bandRow="1">
                <a:tableStyleId>{5C22544A-7EE6-4342-B048-85BDC9FD1C3A}</a:tableStyleId>
              </a:tblPr>
              <a:tblGrid>
                <a:gridCol w="2035139"/>
                <a:gridCol w="6318148"/>
              </a:tblGrid>
              <a:tr h="533065">
                <a:tc>
                  <a:txBody>
                    <a:bodyPr/>
                    <a:lstStyle/>
                    <a:p>
                      <a:r>
                        <a:rPr lang="en-US" dirty="0" smtClean="0"/>
                        <a:t>Project</a:t>
                      </a:r>
                      <a:r>
                        <a:rPr lang="en-US" baseline="0" dirty="0" smtClean="0"/>
                        <a:t> Title:-</a:t>
                      </a:r>
                      <a:endParaRPr lang="en-US" dirty="0"/>
                    </a:p>
                  </a:txBody>
                  <a:tcPr/>
                </a:tc>
                <a:tc>
                  <a:txBody>
                    <a:bodyPr/>
                    <a:lstStyle/>
                    <a:p>
                      <a:r>
                        <a:rPr lang="en-US" dirty="0" smtClean="0"/>
                        <a:t>Fitness Center (E-Commerce Website)</a:t>
                      </a:r>
                      <a:endParaRPr lang="en-US" dirty="0"/>
                    </a:p>
                  </a:txBody>
                  <a:tcPr/>
                </a:tc>
              </a:tr>
              <a:tr h="743728">
                <a:tc>
                  <a:txBody>
                    <a:bodyPr/>
                    <a:lstStyle/>
                    <a:p>
                      <a:r>
                        <a:rPr lang="en-US" dirty="0" smtClean="0"/>
                        <a:t>Objectives:-</a:t>
                      </a:r>
                      <a:endParaRPr lang="en-US" dirty="0"/>
                    </a:p>
                  </a:txBody>
                  <a:tcPr/>
                </a:tc>
                <a:tc>
                  <a:txBody>
                    <a:bodyPr/>
                    <a:lstStyle/>
                    <a:p>
                      <a:r>
                        <a:rPr lang="en-US" sz="1800" b="0" dirty="0" smtClean="0">
                          <a:solidFill>
                            <a:schemeClr val="tx1"/>
                          </a:solidFill>
                          <a:latin typeface="+mn-lt"/>
                          <a:cs typeface="Arial" panose="020B0604020202020204" pitchFamily="34" charset="0"/>
                        </a:rPr>
                        <a:t>Fitness Center is used to give online</a:t>
                      </a:r>
                      <a:r>
                        <a:rPr lang="en-US" sz="1800" b="0" baseline="0" dirty="0" smtClean="0">
                          <a:solidFill>
                            <a:schemeClr val="tx1"/>
                          </a:solidFill>
                          <a:latin typeface="+mn-lt"/>
                          <a:cs typeface="Arial" panose="020B0604020202020204" pitchFamily="34" charset="0"/>
                        </a:rPr>
                        <a:t> </a:t>
                      </a:r>
                      <a:r>
                        <a:rPr lang="en-US" sz="1800" b="0" dirty="0" smtClean="0">
                          <a:solidFill>
                            <a:schemeClr val="tx1"/>
                          </a:solidFill>
                          <a:latin typeface="+mn-lt"/>
                          <a:cs typeface="Arial" panose="020B0604020202020204" pitchFamily="34" charset="0"/>
                        </a:rPr>
                        <a:t>Selling Equipment, and other products related to fitness.</a:t>
                      </a:r>
                      <a:endParaRPr lang="en-US" b="0" dirty="0">
                        <a:solidFill>
                          <a:schemeClr val="tx1"/>
                        </a:solidFill>
                        <a:latin typeface="+mn-lt"/>
                      </a:endParaRPr>
                    </a:p>
                  </a:txBody>
                  <a:tcPr/>
                </a:tc>
              </a:tr>
              <a:tr h="533065">
                <a:tc>
                  <a:txBody>
                    <a:bodyPr/>
                    <a:lstStyle/>
                    <a:p>
                      <a:r>
                        <a:rPr lang="en-US" dirty="0" smtClean="0"/>
                        <a:t>Developed for:-</a:t>
                      </a:r>
                      <a:endParaRPr lang="en-US" dirty="0"/>
                    </a:p>
                  </a:txBody>
                  <a:tcPr/>
                </a:tc>
                <a:tc>
                  <a:txBody>
                    <a:bodyPr/>
                    <a:lstStyle/>
                    <a:p>
                      <a:r>
                        <a:rPr lang="en-US" dirty="0" smtClean="0"/>
                        <a:t>Project</a:t>
                      </a:r>
                      <a:r>
                        <a:rPr lang="en-US" baseline="0" dirty="0" smtClean="0"/>
                        <a:t> Submission</a:t>
                      </a:r>
                      <a:endParaRPr lang="en-US" dirty="0"/>
                    </a:p>
                  </a:txBody>
                  <a:tcPr/>
                </a:tc>
              </a:tr>
              <a:tr h="533065">
                <a:tc>
                  <a:txBody>
                    <a:bodyPr/>
                    <a:lstStyle/>
                    <a:p>
                      <a:r>
                        <a:rPr lang="en-US" dirty="0" smtClean="0"/>
                        <a:t>Development</a:t>
                      </a:r>
                      <a:r>
                        <a:rPr lang="en-US" baseline="0" dirty="0" smtClean="0"/>
                        <a:t> Tool:-</a:t>
                      </a:r>
                      <a:endParaRPr lang="en-US" dirty="0"/>
                    </a:p>
                  </a:txBody>
                  <a:tcPr/>
                </a:tc>
                <a:tc>
                  <a:txBody>
                    <a:bodyPr/>
                    <a:lstStyle/>
                    <a:p>
                      <a:r>
                        <a:rPr lang="en-US" dirty="0" smtClean="0"/>
                        <a:t>Sublime Text</a:t>
                      </a:r>
                      <a:r>
                        <a:rPr lang="en-US" baseline="0" dirty="0" smtClean="0"/>
                        <a:t> 3</a:t>
                      </a:r>
                      <a:endParaRPr lang="en-US" dirty="0"/>
                    </a:p>
                  </a:txBody>
                  <a:tcPr/>
                </a:tc>
              </a:tr>
              <a:tr h="533065">
                <a:tc>
                  <a:txBody>
                    <a:bodyPr/>
                    <a:lstStyle/>
                    <a:p>
                      <a:r>
                        <a:rPr lang="en-US" dirty="0" smtClean="0"/>
                        <a:t>Front end Tool:-</a:t>
                      </a:r>
                      <a:endParaRPr lang="en-US" dirty="0"/>
                    </a:p>
                  </a:txBody>
                  <a:tcPr/>
                </a:tc>
                <a:tc>
                  <a:txBody>
                    <a:bodyPr/>
                    <a:lstStyle/>
                    <a:p>
                      <a:r>
                        <a:rPr lang="en-US" dirty="0" smtClean="0"/>
                        <a:t>Html5,Css3,</a:t>
                      </a:r>
                      <a:r>
                        <a:rPr lang="en-US" baseline="0" dirty="0" smtClean="0"/>
                        <a:t>Javascript,Jquery</a:t>
                      </a:r>
                      <a:endParaRPr lang="en-US" dirty="0"/>
                    </a:p>
                  </a:txBody>
                  <a:tcPr/>
                </a:tc>
              </a:tr>
              <a:tr h="533065">
                <a:tc>
                  <a:txBody>
                    <a:bodyPr/>
                    <a:lstStyle/>
                    <a:p>
                      <a:r>
                        <a:rPr lang="en-US" dirty="0" smtClean="0"/>
                        <a:t>Back end Tool:-</a:t>
                      </a:r>
                      <a:endParaRPr lang="en-US" dirty="0"/>
                    </a:p>
                  </a:txBody>
                  <a:tcPr/>
                </a:tc>
                <a:tc>
                  <a:txBody>
                    <a:bodyPr/>
                    <a:lstStyle/>
                    <a:p>
                      <a:r>
                        <a:rPr lang="en-US" dirty="0" smtClean="0"/>
                        <a:t>PHP(8.0),MYSQL(8.0)</a:t>
                      </a:r>
                      <a:endParaRPr lang="en-US" dirty="0"/>
                    </a:p>
                  </a:txBody>
                  <a:tcPr/>
                </a:tc>
              </a:tr>
              <a:tr h="533065">
                <a:tc>
                  <a:txBody>
                    <a:bodyPr/>
                    <a:lstStyle/>
                    <a:p>
                      <a:r>
                        <a:rPr lang="en-US" dirty="0" smtClean="0"/>
                        <a:t>Internal guide:-</a:t>
                      </a:r>
                      <a:endParaRPr lang="en-US" dirty="0"/>
                    </a:p>
                  </a:txBody>
                  <a:tcPr/>
                </a:tc>
                <a:tc>
                  <a:txBody>
                    <a:bodyPr/>
                    <a:lstStyle/>
                    <a:p>
                      <a:r>
                        <a:rPr lang="en-US" dirty="0" smtClean="0"/>
                        <a:t>Ms. Dhara Darji</a:t>
                      </a:r>
                      <a:endParaRPr lang="en-US" dirty="0"/>
                    </a:p>
                  </a:txBody>
                  <a:tcPr/>
                </a:tc>
              </a:tr>
              <a:tr h="533065">
                <a:tc>
                  <a:txBody>
                    <a:bodyPr/>
                    <a:lstStyle/>
                    <a:p>
                      <a:r>
                        <a:rPr lang="en-US" dirty="0" smtClean="0"/>
                        <a:t>Prepared by:-</a:t>
                      </a:r>
                      <a:endParaRPr lang="en-US" dirty="0"/>
                    </a:p>
                  </a:txBody>
                  <a:tcPr/>
                </a:tc>
                <a:tc>
                  <a:txBody>
                    <a:bodyPr/>
                    <a:lstStyle/>
                    <a:p>
                      <a:r>
                        <a:rPr lang="en-US" dirty="0" smtClean="0"/>
                        <a:t>Ashish</a:t>
                      </a:r>
                      <a:r>
                        <a:rPr lang="en-US" baseline="0" dirty="0" smtClean="0"/>
                        <a:t> Soni &amp; Shrey Patel</a:t>
                      </a:r>
                      <a:endParaRPr lang="en-US" dirty="0"/>
                    </a:p>
                  </a:txBody>
                  <a:tcPr/>
                </a:tc>
              </a:tr>
            </a:tbl>
          </a:graphicData>
        </a:graphic>
      </p:graphicFrame>
    </p:spTree>
    <p:extLst>
      <p:ext uri="{BB962C8B-B14F-4D97-AF65-F5344CB8AC3E}">
        <p14:creationId xmlns:p14="http://schemas.microsoft.com/office/powerpoint/2010/main" val="1865728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8287" y="475499"/>
            <a:ext cx="10487696" cy="4093428"/>
          </a:xfrm>
          <a:prstGeom prst="rect">
            <a:avLst/>
          </a:prstGeom>
        </p:spPr>
        <p:txBody>
          <a:bodyPr wrap="square">
            <a:spAutoFit/>
          </a:bodyPr>
          <a:lstStyle/>
          <a:p>
            <a:pPr lvl="1">
              <a:buFont typeface="Wingdings" panose="05000000000000000000" pitchFamily="2" charset="2"/>
              <a:buChar char="q"/>
            </a:pPr>
            <a:r>
              <a:rPr lang="en-US" sz="2000" b="1" dirty="0">
                <a:solidFill>
                  <a:schemeClr val="bg1"/>
                </a:solidFill>
              </a:rPr>
              <a:t>Add to car</a:t>
            </a:r>
            <a:r>
              <a:rPr lang="en-US" sz="2000" dirty="0">
                <a:solidFill>
                  <a:schemeClr val="bg1"/>
                </a:solidFill>
              </a:rPr>
              <a:t>t:- User can add the equipment's which she/he want buy and also delete the already added items.</a:t>
            </a:r>
          </a:p>
          <a:p>
            <a:pPr lvl="1"/>
            <a:endParaRPr lang="en-US" sz="2000" b="1" dirty="0" smtClean="0">
              <a:solidFill>
                <a:schemeClr val="bg1"/>
              </a:solidFill>
            </a:endParaRPr>
          </a:p>
          <a:p>
            <a:pPr lvl="1">
              <a:buFont typeface="Wingdings" panose="05000000000000000000" pitchFamily="2" charset="2"/>
              <a:buChar char="q"/>
            </a:pPr>
            <a:r>
              <a:rPr lang="en-US" sz="2000" b="1" dirty="0" smtClean="0">
                <a:solidFill>
                  <a:schemeClr val="bg1"/>
                </a:solidFill>
              </a:rPr>
              <a:t>Buy </a:t>
            </a:r>
            <a:r>
              <a:rPr lang="en-US" sz="2000" b="1" dirty="0">
                <a:solidFill>
                  <a:schemeClr val="bg1"/>
                </a:solidFill>
              </a:rPr>
              <a:t>Now</a:t>
            </a:r>
            <a:r>
              <a:rPr lang="en-US" sz="2000" dirty="0">
                <a:solidFill>
                  <a:schemeClr val="bg1"/>
                </a:solidFill>
              </a:rPr>
              <a:t>:- User can buy any product if he/she want to make order.</a:t>
            </a:r>
          </a:p>
          <a:p>
            <a:pPr lvl="1"/>
            <a:endParaRPr lang="en-US" sz="2000" dirty="0">
              <a:solidFill>
                <a:schemeClr val="bg1"/>
              </a:solidFill>
            </a:endParaRPr>
          </a:p>
          <a:p>
            <a:pPr lvl="1">
              <a:buFont typeface="Wingdings" panose="05000000000000000000" pitchFamily="2" charset="2"/>
              <a:buChar char="q"/>
            </a:pPr>
            <a:r>
              <a:rPr lang="en-US" sz="2000" b="1" dirty="0">
                <a:solidFill>
                  <a:schemeClr val="bg1"/>
                </a:solidFill>
              </a:rPr>
              <a:t>Transections</a:t>
            </a:r>
            <a:r>
              <a:rPr lang="en-US" sz="2000" dirty="0">
                <a:solidFill>
                  <a:schemeClr val="bg1"/>
                </a:solidFill>
              </a:rPr>
              <a:t> :- User can buy any product do the make transection and take rewards</a:t>
            </a:r>
            <a:r>
              <a:rPr lang="en-US" sz="2000" dirty="0" smtClean="0">
                <a:solidFill>
                  <a:schemeClr val="bg1"/>
                </a:solidFill>
              </a:rPr>
              <a:t>.</a:t>
            </a:r>
          </a:p>
          <a:p>
            <a:pPr lvl="1"/>
            <a:endParaRPr lang="en-US" sz="2000" dirty="0">
              <a:solidFill>
                <a:schemeClr val="bg1"/>
              </a:solidFill>
            </a:endParaRPr>
          </a:p>
          <a:p>
            <a:pPr lvl="1">
              <a:buFont typeface="Wingdings" panose="05000000000000000000" pitchFamily="2" charset="2"/>
              <a:buChar char="q"/>
            </a:pPr>
            <a:r>
              <a:rPr lang="en-US" sz="2000" b="1" dirty="0" smtClean="0">
                <a:solidFill>
                  <a:schemeClr val="bg1"/>
                </a:solidFill>
              </a:rPr>
              <a:t>Feedback:- </a:t>
            </a:r>
            <a:r>
              <a:rPr lang="en-US" sz="2000" dirty="0" smtClean="0">
                <a:solidFill>
                  <a:schemeClr val="bg1"/>
                </a:solidFill>
              </a:rPr>
              <a:t>User can share the experience regarding their ordered product.</a:t>
            </a:r>
          </a:p>
          <a:p>
            <a:pPr lvl="1">
              <a:buFont typeface="Wingdings" panose="05000000000000000000" pitchFamily="2" charset="2"/>
              <a:buChar char="q"/>
            </a:pPr>
            <a:endParaRPr lang="en-US" sz="2000" dirty="0">
              <a:solidFill>
                <a:schemeClr val="bg1"/>
              </a:solidFill>
            </a:endParaRPr>
          </a:p>
          <a:p>
            <a:pPr lvl="1">
              <a:buFont typeface="Wingdings" panose="05000000000000000000" pitchFamily="2" charset="2"/>
              <a:buChar char="q"/>
            </a:pPr>
            <a:endParaRPr lang="en-US" sz="2000" dirty="0" smtClean="0">
              <a:solidFill>
                <a:schemeClr val="bg1"/>
              </a:solidFill>
            </a:endParaRPr>
          </a:p>
          <a:p>
            <a:pPr lvl="1"/>
            <a:endParaRPr lang="en-US" sz="2000" dirty="0">
              <a:solidFill>
                <a:schemeClr val="bg1"/>
              </a:solidFill>
            </a:endParaRPr>
          </a:p>
          <a:p>
            <a:pPr lvl="1"/>
            <a:endParaRPr lang="en-US" sz="2000" dirty="0">
              <a:solidFill>
                <a:schemeClr val="bg1"/>
              </a:solidFill>
            </a:endParaRPr>
          </a:p>
          <a:p>
            <a:pPr lvl="1">
              <a:buFont typeface="Wingdings" panose="05000000000000000000" pitchFamily="2" charset="2"/>
              <a:buChar char="q"/>
            </a:pPr>
            <a:endParaRPr lang="en-US" sz="2000" dirty="0">
              <a:solidFill>
                <a:schemeClr val="bg1"/>
              </a:solidFill>
            </a:endParaRPr>
          </a:p>
        </p:txBody>
      </p:sp>
    </p:spTree>
    <p:extLst>
      <p:ext uri="{BB962C8B-B14F-4D97-AF65-F5344CB8AC3E}">
        <p14:creationId xmlns:p14="http://schemas.microsoft.com/office/powerpoint/2010/main" val="3290577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36869" y="2123665"/>
            <a:ext cx="5378395" cy="1015663"/>
          </a:xfrm>
          <a:prstGeom prst="rect">
            <a:avLst/>
          </a:prstGeom>
        </p:spPr>
        <p:txBody>
          <a:bodyPr wrap="none">
            <a:spAutoFit/>
          </a:bodyPr>
          <a:lstStyle/>
          <a:p>
            <a:pPr algn="ct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11. Input Design</a:t>
            </a:r>
            <a:endParaRPr lang="en-US" sz="6000" dirty="0"/>
          </a:p>
        </p:txBody>
      </p:sp>
    </p:spTree>
    <p:extLst>
      <p:ext uri="{BB962C8B-B14F-4D97-AF65-F5344CB8AC3E}">
        <p14:creationId xmlns:p14="http://schemas.microsoft.com/office/powerpoint/2010/main" val="14066121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0553" y="0"/>
            <a:ext cx="10515600" cy="1325563"/>
          </a:xfrm>
        </p:spPr>
        <p:txBody>
          <a:bodyPr>
            <a:normAutofit/>
          </a:bodyPr>
          <a:lstStyle/>
          <a:p>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lt"/>
                <a:ea typeface="+mn-ea"/>
                <a:cs typeface="+mn-cs"/>
              </a:rPr>
              <a:t>Admin </a:t>
            </a:r>
            <a:r>
              <a:rPr lang="en-U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lt"/>
                <a:ea typeface="+mn-ea"/>
                <a:cs typeface="+mn-cs"/>
              </a:rPr>
              <a:t>Panel</a:t>
            </a:r>
            <a:endPar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lt"/>
              <a:ea typeface="+mn-ea"/>
              <a:cs typeface="+mn-cs"/>
            </a:endParaRPr>
          </a:p>
        </p:txBody>
      </p:sp>
      <p:sp>
        <p:nvSpPr>
          <p:cNvPr id="3" name="Content Placeholder 2"/>
          <p:cNvSpPr>
            <a:spLocks noGrp="1"/>
          </p:cNvSpPr>
          <p:nvPr>
            <p:ph idx="1"/>
          </p:nvPr>
        </p:nvSpPr>
        <p:spPr>
          <a:xfrm>
            <a:off x="1331844" y="1066040"/>
            <a:ext cx="10515600" cy="4351338"/>
          </a:xfrm>
        </p:spPr>
        <p:txBody>
          <a:bodyPr>
            <a:normAutofit/>
          </a:bodyPr>
          <a:lstStyle/>
          <a:p>
            <a:r>
              <a:rPr lang="en-US" sz="2000" dirty="0" smtClean="0">
                <a:solidFill>
                  <a:schemeClr val="bg1"/>
                </a:solidFill>
              </a:rPr>
              <a:t>Admin Login Page:-  This is login page for admin </a:t>
            </a:r>
            <a:endParaRPr lang="en-US" sz="20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6" name="Picture 5"/>
          <p:cNvPicPr>
            <a:picLocks noChangeAspect="1"/>
          </p:cNvPicPr>
          <p:nvPr/>
        </p:nvPicPr>
        <p:blipFill>
          <a:blip r:embed="rId3"/>
          <a:stretch>
            <a:fillRect/>
          </a:stretch>
        </p:blipFill>
        <p:spPr>
          <a:xfrm>
            <a:off x="92766" y="1603513"/>
            <a:ext cx="11887199" cy="5108713"/>
          </a:xfrm>
          <a:prstGeom prst="rect">
            <a:avLst/>
          </a:prstGeom>
        </p:spPr>
      </p:pic>
    </p:spTree>
    <p:extLst>
      <p:ext uri="{BB962C8B-B14F-4D97-AF65-F5344CB8AC3E}">
        <p14:creationId xmlns:p14="http://schemas.microsoft.com/office/powerpoint/2010/main" val="2019923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9977" y="210353"/>
            <a:ext cx="10515600" cy="4351338"/>
          </a:xfrm>
        </p:spPr>
        <p:txBody>
          <a:bodyPr>
            <a:normAutofit/>
          </a:bodyPr>
          <a:lstStyle/>
          <a:p>
            <a:r>
              <a:rPr lang="en-US" sz="2400" b="1" dirty="0">
                <a:solidFill>
                  <a:schemeClr val="bg1"/>
                </a:solidFill>
              </a:rPr>
              <a:t>A</a:t>
            </a:r>
            <a:r>
              <a:rPr lang="en-US" sz="2400" b="1" dirty="0" smtClean="0">
                <a:solidFill>
                  <a:schemeClr val="bg1"/>
                </a:solidFill>
              </a:rPr>
              <a:t>dmin home page:</a:t>
            </a:r>
            <a:r>
              <a:rPr lang="en-US" sz="2400" dirty="0" smtClean="0">
                <a:solidFill>
                  <a:schemeClr val="bg1"/>
                </a:solidFill>
              </a:rPr>
              <a:t>- </a:t>
            </a:r>
            <a:r>
              <a:rPr lang="en-US" sz="2000" dirty="0" smtClean="0">
                <a:solidFill>
                  <a:schemeClr val="bg1"/>
                </a:solidFill>
              </a:rPr>
              <a:t>This is the home page </a:t>
            </a:r>
            <a:r>
              <a:rPr lang="en-US" sz="2000" dirty="0">
                <a:solidFill>
                  <a:schemeClr val="bg1"/>
                </a:solidFill>
              </a:rPr>
              <a:t>of </a:t>
            </a:r>
            <a:r>
              <a:rPr lang="en-US" sz="2000" dirty="0" smtClean="0">
                <a:solidFill>
                  <a:schemeClr val="bg1"/>
                </a:solidFill>
              </a:rPr>
              <a:t>admin.</a:t>
            </a:r>
            <a:endParaRPr lang="en-US" sz="24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265377" y="954157"/>
            <a:ext cx="11714587" cy="5787637"/>
          </a:xfrm>
          <a:prstGeom prst="rect">
            <a:avLst/>
          </a:prstGeom>
        </p:spPr>
      </p:pic>
    </p:spTree>
    <p:extLst>
      <p:ext uri="{BB962C8B-B14F-4D97-AF65-F5344CB8AC3E}">
        <p14:creationId xmlns:p14="http://schemas.microsoft.com/office/powerpoint/2010/main" val="34072113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507" y="0"/>
            <a:ext cx="10515600" cy="1325563"/>
          </a:xfrm>
        </p:spPr>
        <p:txBody>
          <a:bodyPr>
            <a:normAutofit/>
          </a:bodyPr>
          <a:lstStyle/>
          <a:p>
            <a:pPr marL="342900" indent="-342900">
              <a:buFont typeface="Arial" panose="020B0604020202020204" pitchFamily="34" charset="0"/>
              <a:buChar char="•"/>
            </a:pPr>
            <a:r>
              <a:rPr lang="en-US" sz="2400" b="1" dirty="0" smtClean="0">
                <a:solidFill>
                  <a:schemeClr val="bg1"/>
                </a:solidFill>
                <a:latin typeface="+mn-lt"/>
              </a:rPr>
              <a:t>Categories page</a:t>
            </a:r>
            <a:r>
              <a:rPr lang="en-US" sz="2400" dirty="0" smtClean="0">
                <a:solidFill>
                  <a:schemeClr val="bg1"/>
                </a:solidFill>
                <a:latin typeface="+mn-lt"/>
              </a:rPr>
              <a:t>:-</a:t>
            </a:r>
            <a:r>
              <a:rPr lang="en-US" sz="1800" dirty="0" smtClean="0">
                <a:solidFill>
                  <a:schemeClr val="bg1"/>
                </a:solidFill>
                <a:latin typeface="+mn-lt"/>
              </a:rPr>
              <a:t> </a:t>
            </a:r>
            <a:r>
              <a:rPr lang="en-US" sz="2000" dirty="0" smtClean="0">
                <a:solidFill>
                  <a:schemeClr val="bg1"/>
                </a:solidFill>
                <a:latin typeface="+mn-lt"/>
              </a:rPr>
              <a:t>This is Categories page here admin can change the </a:t>
            </a:r>
            <a:r>
              <a:rPr lang="en-US" sz="2000" dirty="0">
                <a:solidFill>
                  <a:schemeClr val="bg1"/>
                </a:solidFill>
                <a:latin typeface="+mn-lt"/>
              </a:rPr>
              <a:t>categories master</a:t>
            </a:r>
            <a:r>
              <a:rPr lang="en-US" sz="2000" dirty="0" smtClean="0">
                <a:solidFill>
                  <a:schemeClr val="bg1"/>
                </a:solidFill>
                <a:latin typeface="+mn-lt"/>
              </a:rPr>
              <a:t>.</a:t>
            </a:r>
            <a:endParaRPr lang="en-US" sz="2000" dirty="0">
              <a:solidFill>
                <a:schemeClr val="bg1"/>
              </a:solidFill>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6" name="Picture 5"/>
          <p:cNvPicPr>
            <a:picLocks noChangeAspect="1"/>
          </p:cNvPicPr>
          <p:nvPr/>
        </p:nvPicPr>
        <p:blipFill>
          <a:blip r:embed="rId3"/>
          <a:stretch>
            <a:fillRect/>
          </a:stretch>
        </p:blipFill>
        <p:spPr>
          <a:xfrm>
            <a:off x="130430" y="1184856"/>
            <a:ext cx="11962832" cy="5632426"/>
          </a:xfrm>
          <a:prstGeom prst="rect">
            <a:avLst/>
          </a:prstGeom>
        </p:spPr>
      </p:pic>
    </p:spTree>
    <p:extLst>
      <p:ext uri="{BB962C8B-B14F-4D97-AF65-F5344CB8AC3E}">
        <p14:creationId xmlns:p14="http://schemas.microsoft.com/office/powerpoint/2010/main" val="34036564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3203" y="447586"/>
            <a:ext cx="10515600" cy="4351338"/>
          </a:xfrm>
        </p:spPr>
        <p:txBody>
          <a:bodyPr>
            <a:normAutofit/>
          </a:bodyPr>
          <a:lstStyle/>
          <a:p>
            <a:r>
              <a:rPr lang="en-US" sz="2400" b="1" dirty="0" smtClean="0">
                <a:solidFill>
                  <a:schemeClr val="bg1"/>
                </a:solidFill>
              </a:rPr>
              <a:t>Product Page:- </a:t>
            </a:r>
            <a:r>
              <a:rPr lang="en-US" sz="2000" dirty="0" smtClean="0">
                <a:solidFill>
                  <a:schemeClr val="bg1"/>
                </a:solidFill>
              </a:rPr>
              <a:t>Here admin can view , update , delete , activate , deactivate.</a:t>
            </a:r>
            <a:endParaRPr lang="en-US" sz="20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46"/>
            <a:ext cx="1015873" cy="1015873"/>
          </a:xfrm>
          <a:prstGeom prst="rect">
            <a:avLst/>
          </a:prstGeom>
        </p:spPr>
      </p:pic>
      <p:pic>
        <p:nvPicPr>
          <p:cNvPr id="5" name="Picture 4"/>
          <p:cNvPicPr>
            <a:picLocks noChangeAspect="1"/>
          </p:cNvPicPr>
          <p:nvPr/>
        </p:nvPicPr>
        <p:blipFill>
          <a:blip r:embed="rId3"/>
          <a:stretch>
            <a:fillRect/>
          </a:stretch>
        </p:blipFill>
        <p:spPr>
          <a:xfrm>
            <a:off x="220582" y="1303476"/>
            <a:ext cx="11558221" cy="5284884"/>
          </a:xfrm>
          <a:prstGeom prst="rect">
            <a:avLst/>
          </a:prstGeom>
        </p:spPr>
      </p:pic>
    </p:spTree>
    <p:extLst>
      <p:ext uri="{BB962C8B-B14F-4D97-AF65-F5344CB8AC3E}">
        <p14:creationId xmlns:p14="http://schemas.microsoft.com/office/powerpoint/2010/main" val="41335305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873" y="0"/>
            <a:ext cx="10515600" cy="1325563"/>
          </a:xfrm>
        </p:spPr>
        <p:txBody>
          <a:bodyPr>
            <a:normAutofit/>
          </a:bodyPr>
          <a:lstStyle/>
          <a:p>
            <a:r>
              <a:rPr lang="en-US" sz="2400" b="1" dirty="0" smtClean="0">
                <a:solidFill>
                  <a:schemeClr val="bg1"/>
                </a:solidFill>
              </a:rPr>
              <a:t>Order Master:- </a:t>
            </a:r>
            <a:r>
              <a:rPr lang="en-US" sz="2000" dirty="0" smtClean="0">
                <a:solidFill>
                  <a:schemeClr val="bg1"/>
                </a:solidFill>
              </a:rPr>
              <a:t>Here Admin can check order master and Manage order &amp; payment status.</a:t>
            </a:r>
            <a:endParaRPr lang="en-US" sz="20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46"/>
            <a:ext cx="1015873" cy="1015873"/>
          </a:xfrm>
          <a:prstGeom prst="rect">
            <a:avLst/>
          </a:prstGeom>
        </p:spPr>
      </p:pic>
      <p:pic>
        <p:nvPicPr>
          <p:cNvPr id="5" name="Picture 4"/>
          <p:cNvPicPr>
            <a:picLocks noChangeAspect="1"/>
          </p:cNvPicPr>
          <p:nvPr/>
        </p:nvPicPr>
        <p:blipFill>
          <a:blip r:embed="rId3"/>
          <a:stretch>
            <a:fillRect/>
          </a:stretch>
        </p:blipFill>
        <p:spPr>
          <a:xfrm>
            <a:off x="169066" y="1325563"/>
            <a:ext cx="11653740" cy="5380660"/>
          </a:xfrm>
          <a:prstGeom prst="rect">
            <a:avLst/>
          </a:prstGeom>
        </p:spPr>
      </p:pic>
    </p:spTree>
    <p:extLst>
      <p:ext uri="{BB962C8B-B14F-4D97-AF65-F5344CB8AC3E}">
        <p14:creationId xmlns:p14="http://schemas.microsoft.com/office/powerpoint/2010/main" val="26793780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808" y="50167"/>
            <a:ext cx="10515600" cy="1325563"/>
          </a:xfrm>
        </p:spPr>
        <p:txBody>
          <a:bodyPr>
            <a:normAutofit/>
          </a:bodyPr>
          <a:lstStyle/>
          <a:p>
            <a:r>
              <a:rPr lang="en-US" sz="2800" b="1" dirty="0" smtClean="0">
                <a:solidFill>
                  <a:schemeClr val="bg1"/>
                </a:solidFill>
                <a:latin typeface="+mn-lt"/>
              </a:rPr>
              <a:t>User Master:- </a:t>
            </a:r>
            <a:r>
              <a:rPr lang="en-US" sz="2000" dirty="0" smtClean="0">
                <a:solidFill>
                  <a:schemeClr val="bg1"/>
                </a:solidFill>
                <a:latin typeface="+mn-lt"/>
              </a:rPr>
              <a:t>Here Admin can show the users.</a:t>
            </a:r>
            <a:endParaRPr lang="en-US" sz="2000" dirty="0">
              <a:solidFill>
                <a:schemeClr val="bg1"/>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1" y="1375730"/>
            <a:ext cx="12080382" cy="5329144"/>
          </a:xfrm>
          <a:prstGeom prst="rect">
            <a:avLst/>
          </a:prstGeom>
        </p:spPr>
      </p:pic>
    </p:spTree>
    <p:extLst>
      <p:ext uri="{BB962C8B-B14F-4D97-AF65-F5344CB8AC3E}">
        <p14:creationId xmlns:p14="http://schemas.microsoft.com/office/powerpoint/2010/main" val="13834013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873" y="50167"/>
            <a:ext cx="10515600" cy="1325563"/>
          </a:xfrm>
        </p:spPr>
        <p:txBody>
          <a:bodyPr/>
          <a:lstStyle/>
          <a:p>
            <a:r>
              <a:rPr lang="en-US" sz="2800" b="1" dirty="0" smtClean="0">
                <a:solidFill>
                  <a:schemeClr val="bg1"/>
                </a:solidFill>
                <a:latin typeface="+mn-lt"/>
              </a:rPr>
              <a:t>Contact us Master:- </a:t>
            </a:r>
            <a:r>
              <a:rPr lang="en-US" sz="2000" dirty="0" smtClean="0">
                <a:solidFill>
                  <a:schemeClr val="bg1"/>
                </a:solidFill>
                <a:latin typeface="+mn-lt"/>
              </a:rPr>
              <a:t>Here admin can show the users feedback and suggestion</a:t>
            </a:r>
            <a:r>
              <a:rPr lang="en-US" sz="2000" dirty="0" smtClean="0">
                <a:solidFill>
                  <a:schemeClr val="bg1"/>
                </a:solidFill>
              </a:rPr>
              <a:t>.</a:t>
            </a:r>
            <a:endParaRPr lang="en-US" sz="20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1" y="1169071"/>
            <a:ext cx="12191999" cy="5400737"/>
          </a:xfrm>
          <a:prstGeom prst="rect">
            <a:avLst/>
          </a:prstGeom>
        </p:spPr>
      </p:pic>
    </p:spTree>
    <p:extLst>
      <p:ext uri="{BB962C8B-B14F-4D97-AF65-F5344CB8AC3E}">
        <p14:creationId xmlns:p14="http://schemas.microsoft.com/office/powerpoint/2010/main" val="3879814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8219" y="674877"/>
            <a:ext cx="10515600" cy="4351338"/>
          </a:xfrm>
        </p:spPr>
        <p:txBody>
          <a:bodyPr>
            <a:normAutofit/>
          </a:bodyPr>
          <a:lstStyle/>
          <a:p>
            <a:pPr marL="0" indent="0">
              <a:buNone/>
            </a:pPr>
            <a:r>
              <a:rPr lang="en-US" sz="2000" b="1" dirty="0" smtClean="0">
                <a:solidFill>
                  <a:schemeClr val="bg1"/>
                </a:solidFill>
              </a:rPr>
              <a:t>Search Page</a:t>
            </a:r>
            <a:r>
              <a:rPr lang="en-US" sz="2000" dirty="0" smtClean="0">
                <a:solidFill>
                  <a:schemeClr val="bg1"/>
                </a:solidFill>
              </a:rPr>
              <a:t>:- This is a search page of user</a:t>
            </a:r>
            <a:r>
              <a:rPr lang="en-US" sz="2000" dirty="0">
                <a:solidFill>
                  <a:schemeClr val="bg1"/>
                </a:solidFill>
              </a:rPr>
              <a:t>. </a:t>
            </a:r>
            <a:endParaRPr lang="en-US" sz="2000" dirty="0" smtClean="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2" name="Picture 1"/>
          <p:cNvPicPr>
            <a:picLocks noChangeAspect="1"/>
          </p:cNvPicPr>
          <p:nvPr/>
        </p:nvPicPr>
        <p:blipFill>
          <a:blip r:embed="rId3"/>
          <a:stretch>
            <a:fillRect/>
          </a:stretch>
        </p:blipFill>
        <p:spPr>
          <a:xfrm>
            <a:off x="507936" y="1066040"/>
            <a:ext cx="11162701" cy="5450670"/>
          </a:xfrm>
          <a:prstGeom prst="rect">
            <a:avLst/>
          </a:prstGeom>
        </p:spPr>
      </p:pic>
      <p:sp>
        <p:nvSpPr>
          <p:cNvPr id="6" name="Rectangle 5"/>
          <p:cNvSpPr/>
          <p:nvPr/>
        </p:nvSpPr>
        <p:spPr>
          <a:xfrm>
            <a:off x="3852224" y="-94564"/>
            <a:ext cx="3205399" cy="769441"/>
          </a:xfrm>
          <a:prstGeom prst="rect">
            <a:avLst/>
          </a:prstGeom>
        </p:spPr>
        <p:txBody>
          <a:bodyPr wrap="squar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User</a:t>
            </a:r>
            <a:endParaRPr lang="en-US" sz="4400" dirty="0"/>
          </a:p>
        </p:txBody>
      </p:sp>
    </p:spTree>
    <p:extLst>
      <p:ext uri="{BB962C8B-B14F-4D97-AF65-F5344CB8AC3E}">
        <p14:creationId xmlns:p14="http://schemas.microsoft.com/office/powerpoint/2010/main" val="111450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21227" y="0"/>
            <a:ext cx="7534140" cy="707886"/>
          </a:xfrm>
          <a:prstGeom prst="rect">
            <a:avLst/>
          </a:prstGeom>
          <a:noFill/>
        </p:spPr>
        <p:txBody>
          <a:bodyPr wrap="square" rtlCol="0">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rPr>
              <a:t>Existing System</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endParaRPr>
          </a:p>
        </p:txBody>
      </p:sp>
      <p:sp>
        <p:nvSpPr>
          <p:cNvPr id="6" name="Rectangle 5"/>
          <p:cNvSpPr/>
          <p:nvPr/>
        </p:nvSpPr>
        <p:spPr>
          <a:xfrm>
            <a:off x="1270136" y="2031800"/>
            <a:ext cx="10262221" cy="3046988"/>
          </a:xfrm>
          <a:prstGeom prst="rect">
            <a:avLst/>
          </a:prstGeom>
        </p:spPr>
        <p:txBody>
          <a:bodyPr wrap="square">
            <a:spAutoFit/>
          </a:bodyPr>
          <a:lstStyle/>
          <a:p>
            <a:pPr marL="285750" indent="-285750">
              <a:buFont typeface="Wingdings" panose="05000000000000000000" pitchFamily="2" charset="2"/>
              <a:buChar char="Ø"/>
            </a:pPr>
            <a:r>
              <a:rPr lang="en-US" sz="2400" dirty="0" smtClean="0">
                <a:solidFill>
                  <a:schemeClr val="bg1"/>
                </a:solidFill>
                <a:latin typeface="Arial" panose="020B0604020202020204" pitchFamily="34" charset="0"/>
                <a:cs typeface="Arial" panose="020B0604020202020204" pitchFamily="34" charset="0"/>
              </a:rPr>
              <a:t>There is no guarantee of good quality equipment in existing system</a:t>
            </a:r>
          </a:p>
          <a:p>
            <a:pPr marL="285750" indent="-285750">
              <a:buFont typeface="Wingdings" panose="05000000000000000000" pitchFamily="2" charset="2"/>
              <a:buChar char="Ø"/>
            </a:pPr>
            <a:r>
              <a:rPr lang="en-US" sz="2400" dirty="0" smtClean="0">
                <a:solidFill>
                  <a:schemeClr val="bg1"/>
                </a:solidFill>
                <a:latin typeface="Arial" panose="020B0604020202020204" pitchFamily="34" charset="0"/>
                <a:cs typeface="Arial" panose="020B0604020202020204" pitchFamily="34" charset="0"/>
              </a:rPr>
              <a:t>There is no guarantee of good durability of equipment's in existing system.</a:t>
            </a:r>
          </a:p>
          <a:p>
            <a:pPr marL="285750" indent="-285750">
              <a:buFont typeface="Wingdings" panose="05000000000000000000" pitchFamily="2" charset="2"/>
              <a:buChar char="Ø"/>
            </a:pPr>
            <a:r>
              <a:rPr lang="en-US" sz="2400" dirty="0" smtClean="0">
                <a:solidFill>
                  <a:schemeClr val="bg1"/>
                </a:solidFill>
                <a:latin typeface="Arial" panose="020B0604020202020204" pitchFamily="34" charset="0"/>
                <a:cs typeface="Arial" panose="020B0604020202020204" pitchFamily="34" charset="0"/>
              </a:rPr>
              <a:t>There is no guarantee of safe shipping without damaging equipment in existing </a:t>
            </a:r>
            <a:r>
              <a:rPr lang="en-US" sz="2400" dirty="0" smtClean="0">
                <a:solidFill>
                  <a:schemeClr val="bg1"/>
                </a:solidFill>
                <a:latin typeface="Arial" panose="020B0604020202020204" pitchFamily="34" charset="0"/>
                <a:cs typeface="Arial" panose="020B0604020202020204" pitchFamily="34" charset="0"/>
              </a:rPr>
              <a:t>system</a:t>
            </a:r>
          </a:p>
          <a:p>
            <a:pPr marL="285750" lvl="0" indent="-28575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There is no guarantee of good discount on equipment’s in existing system</a:t>
            </a:r>
            <a:r>
              <a:rPr lang="en-US" sz="2400" dirty="0" smtClean="0">
                <a:solidFill>
                  <a:schemeClr val="bg1"/>
                </a:solidFill>
                <a:latin typeface="Arial" panose="020B0604020202020204" pitchFamily="34" charset="0"/>
                <a:cs typeface="Arial" panose="020B0604020202020204" pitchFamily="34" charset="0"/>
              </a:rPr>
              <a:t>.</a:t>
            </a:r>
            <a:endParaRPr lang="en-US" sz="2400" dirty="0" smtClean="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1958398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7597" y="447854"/>
            <a:ext cx="10515600" cy="4351338"/>
          </a:xfrm>
        </p:spPr>
        <p:txBody>
          <a:bodyPr>
            <a:normAutofit/>
          </a:bodyPr>
          <a:lstStyle/>
          <a:p>
            <a:r>
              <a:rPr lang="en-US" sz="2000" b="1" dirty="0" smtClean="0">
                <a:solidFill>
                  <a:schemeClr val="bg1"/>
                </a:solidFill>
              </a:rPr>
              <a:t>Login page</a:t>
            </a:r>
            <a:r>
              <a:rPr lang="en-US" sz="2000" dirty="0" smtClean="0">
                <a:solidFill>
                  <a:schemeClr val="bg1"/>
                </a:solidFill>
              </a:rPr>
              <a:t>:- This is log in page for customer. Customer can login if she/he want registered.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6" name="Picture 5"/>
          <p:cNvPicPr>
            <a:picLocks noChangeAspect="1"/>
          </p:cNvPicPr>
          <p:nvPr/>
        </p:nvPicPr>
        <p:blipFill>
          <a:blip r:embed="rId3"/>
          <a:stretch>
            <a:fillRect/>
          </a:stretch>
        </p:blipFill>
        <p:spPr>
          <a:xfrm>
            <a:off x="231820" y="1066039"/>
            <a:ext cx="11611377" cy="5618095"/>
          </a:xfrm>
          <a:prstGeom prst="rect">
            <a:avLst/>
          </a:prstGeom>
        </p:spPr>
      </p:pic>
    </p:spTree>
    <p:extLst>
      <p:ext uri="{BB962C8B-B14F-4D97-AF65-F5344CB8AC3E}">
        <p14:creationId xmlns:p14="http://schemas.microsoft.com/office/powerpoint/2010/main" val="25098125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4871" y="254402"/>
            <a:ext cx="10515600" cy="4351338"/>
          </a:xfrm>
        </p:spPr>
        <p:txBody>
          <a:bodyPr/>
          <a:lstStyle/>
          <a:p>
            <a:r>
              <a:rPr lang="en-US" b="1" dirty="0" smtClean="0">
                <a:solidFill>
                  <a:schemeClr val="bg1"/>
                </a:solidFill>
              </a:rPr>
              <a:t>Cart page</a:t>
            </a:r>
            <a:r>
              <a:rPr lang="en-US" dirty="0" smtClean="0">
                <a:solidFill>
                  <a:schemeClr val="bg1"/>
                </a:solidFill>
              </a:rPr>
              <a:t>:-</a:t>
            </a:r>
            <a:r>
              <a:rPr lang="en-US" b="1" dirty="0">
                <a:solidFill>
                  <a:schemeClr val="bg1"/>
                </a:solidFill>
              </a:rPr>
              <a:t> </a:t>
            </a:r>
            <a:r>
              <a:rPr lang="en-US" sz="2000" dirty="0">
                <a:solidFill>
                  <a:schemeClr val="bg1"/>
                </a:solidFill>
              </a:rPr>
              <a:t>This Is the Cart Page for the customer. Customer can add </a:t>
            </a:r>
            <a:r>
              <a:rPr lang="en-US" sz="2000" dirty="0" smtClean="0">
                <a:solidFill>
                  <a:schemeClr val="bg1"/>
                </a:solidFill>
              </a:rPr>
              <a:t>Equipment's  </a:t>
            </a:r>
            <a:r>
              <a:rPr lang="en-US" sz="2000" dirty="0">
                <a:solidFill>
                  <a:schemeClr val="bg1"/>
                </a:solidFill>
              </a:rPr>
              <a:t>in the </a:t>
            </a:r>
            <a:r>
              <a:rPr lang="en-US" sz="2000" dirty="0" smtClean="0">
                <a:solidFill>
                  <a:schemeClr val="bg1"/>
                </a:solidFill>
              </a:rPr>
              <a:t>cart</a:t>
            </a:r>
            <a:r>
              <a:rPr lang="en-US" sz="2000" b="1" dirty="0">
                <a:solidFill>
                  <a:schemeClr val="bg1"/>
                </a:solidFill>
              </a:rPr>
              <a:t>.</a:t>
            </a:r>
            <a:endParaRPr lang="en-US" sz="2000" b="1" dirty="0" smtClean="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246340" y="1169072"/>
            <a:ext cx="11344646" cy="5553700"/>
          </a:xfrm>
          <a:prstGeom prst="rect">
            <a:avLst/>
          </a:prstGeom>
        </p:spPr>
      </p:pic>
    </p:spTree>
    <p:extLst>
      <p:ext uri="{BB962C8B-B14F-4D97-AF65-F5344CB8AC3E}">
        <p14:creationId xmlns:p14="http://schemas.microsoft.com/office/powerpoint/2010/main" val="27692764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144" y="0"/>
            <a:ext cx="10515600" cy="1325563"/>
          </a:xfrm>
        </p:spPr>
        <p:txBody>
          <a:bodyPr/>
          <a:lstStyle/>
          <a:p>
            <a:r>
              <a:rPr lang="en-US" sz="2400" b="1" dirty="0" smtClean="0">
                <a:solidFill>
                  <a:schemeClr val="bg1"/>
                </a:solidFill>
                <a:latin typeface="+mn-lt"/>
              </a:rPr>
              <a:t>Checkout page:- </a:t>
            </a:r>
            <a:r>
              <a:rPr lang="en-US" sz="2000" dirty="0" smtClean="0">
                <a:solidFill>
                  <a:schemeClr val="bg1"/>
                </a:solidFill>
                <a:latin typeface="+mn-lt"/>
              </a:rPr>
              <a:t>This is checkout page. User can place order and make payment.</a:t>
            </a:r>
            <a:endParaRPr lang="en-US" sz="2000" dirty="0">
              <a:solidFill>
                <a:schemeClr val="bg1"/>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0" y="1066039"/>
            <a:ext cx="11997744" cy="5644937"/>
          </a:xfrm>
          <a:prstGeom prst="rect">
            <a:avLst/>
          </a:prstGeom>
        </p:spPr>
      </p:pic>
    </p:spTree>
    <p:extLst>
      <p:ext uri="{BB962C8B-B14F-4D97-AF65-F5344CB8AC3E}">
        <p14:creationId xmlns:p14="http://schemas.microsoft.com/office/powerpoint/2010/main" val="38267212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871" y="0"/>
            <a:ext cx="10515600" cy="1325563"/>
          </a:xfrm>
        </p:spPr>
        <p:txBody>
          <a:bodyPr>
            <a:normAutofit/>
          </a:bodyPr>
          <a:lstStyle/>
          <a:p>
            <a:r>
              <a:rPr lang="en-US" sz="2400" b="1" dirty="0" smtClean="0">
                <a:solidFill>
                  <a:schemeClr val="bg1"/>
                </a:solidFill>
                <a:latin typeface="+mn-lt"/>
              </a:rPr>
              <a:t>Transection Process:-  </a:t>
            </a:r>
            <a:r>
              <a:rPr lang="en-US" sz="2000" b="1" dirty="0" smtClean="0">
                <a:solidFill>
                  <a:schemeClr val="bg1"/>
                </a:solidFill>
                <a:latin typeface="+mn-lt"/>
              </a:rPr>
              <a:t>If user want to pay online or </a:t>
            </a:r>
            <a:r>
              <a:rPr lang="en-US" sz="2000" b="1" dirty="0" err="1" smtClean="0">
                <a:solidFill>
                  <a:schemeClr val="bg1"/>
                </a:solidFill>
                <a:latin typeface="+mn-lt"/>
              </a:rPr>
              <a:t>Paytm</a:t>
            </a:r>
            <a:r>
              <a:rPr lang="en-US" sz="2000" b="1" dirty="0" smtClean="0">
                <a:solidFill>
                  <a:schemeClr val="bg1"/>
                </a:solidFill>
                <a:latin typeface="+mn-lt"/>
              </a:rPr>
              <a:t>.</a:t>
            </a:r>
            <a:endParaRPr lang="en-US" sz="2000" b="1" dirty="0">
              <a:solidFill>
                <a:schemeClr val="bg1"/>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184399" y="1219545"/>
            <a:ext cx="11458101" cy="5358573"/>
          </a:xfrm>
          <a:prstGeom prst="rect">
            <a:avLst/>
          </a:prstGeom>
        </p:spPr>
      </p:pic>
    </p:spTree>
    <p:extLst>
      <p:ext uri="{BB962C8B-B14F-4D97-AF65-F5344CB8AC3E}">
        <p14:creationId xmlns:p14="http://schemas.microsoft.com/office/powerpoint/2010/main" val="12988681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4719" y="383191"/>
            <a:ext cx="10515600" cy="4351338"/>
          </a:xfrm>
        </p:spPr>
        <p:txBody>
          <a:bodyPr/>
          <a:lstStyle/>
          <a:p>
            <a:pPr fontAlgn="base"/>
            <a:r>
              <a:rPr lang="en-US" b="1" dirty="0" smtClean="0">
                <a:solidFill>
                  <a:schemeClr val="bg1"/>
                </a:solidFill>
              </a:rPr>
              <a:t>Contact us page</a:t>
            </a:r>
            <a:r>
              <a:rPr lang="en-US" dirty="0" smtClean="0">
                <a:solidFill>
                  <a:schemeClr val="bg1"/>
                </a:solidFill>
              </a:rPr>
              <a:t>:- </a:t>
            </a:r>
            <a:r>
              <a:rPr lang="en-US" dirty="0">
                <a:solidFill>
                  <a:schemeClr val="bg1"/>
                </a:solidFill>
              </a:rPr>
              <a:t> </a:t>
            </a:r>
            <a:r>
              <a:rPr lang="en-US" sz="2000" dirty="0">
                <a:solidFill>
                  <a:schemeClr val="bg1"/>
                </a:solidFill>
              </a:rPr>
              <a:t>This is the Contact Us Page of the customer.</a:t>
            </a:r>
            <a:r>
              <a:rPr lang="en-US" sz="2000" dirty="0" smtClean="0">
                <a:solidFill>
                  <a:schemeClr val="bg1"/>
                </a:solidFill>
              </a:rPr>
              <a:t>​ If </a:t>
            </a:r>
            <a:r>
              <a:rPr lang="en-US" sz="2000" dirty="0">
                <a:solidFill>
                  <a:schemeClr val="bg1"/>
                </a:solidFill>
              </a:rPr>
              <a:t>customer have any </a:t>
            </a:r>
            <a:r>
              <a:rPr lang="en-US" sz="2000" dirty="0" smtClean="0">
                <a:solidFill>
                  <a:schemeClr val="bg1"/>
                </a:solidFill>
              </a:rPr>
              <a:t>doubt  </a:t>
            </a:r>
            <a:r>
              <a:rPr lang="en-US" sz="2000" dirty="0">
                <a:solidFill>
                  <a:schemeClr val="bg1"/>
                </a:solidFill>
              </a:rPr>
              <a:t>he/she can contact us directly</a:t>
            </a:r>
            <a:r>
              <a:rPr lang="en-US" sz="2000" dirty="0" smtClean="0">
                <a:solidFill>
                  <a:schemeClr val="bg1"/>
                </a:solidFill>
              </a:rPr>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6" name="Picture 5"/>
          <p:cNvPicPr>
            <a:picLocks noChangeAspect="1"/>
          </p:cNvPicPr>
          <p:nvPr/>
        </p:nvPicPr>
        <p:blipFill>
          <a:blip r:embed="rId3"/>
          <a:stretch>
            <a:fillRect/>
          </a:stretch>
        </p:blipFill>
        <p:spPr>
          <a:xfrm>
            <a:off x="246340" y="1239081"/>
            <a:ext cx="11460556" cy="5354902"/>
          </a:xfrm>
          <a:prstGeom prst="rect">
            <a:avLst/>
          </a:prstGeom>
        </p:spPr>
      </p:pic>
    </p:spTree>
    <p:extLst>
      <p:ext uri="{BB962C8B-B14F-4D97-AF65-F5344CB8AC3E}">
        <p14:creationId xmlns:p14="http://schemas.microsoft.com/office/powerpoint/2010/main" val="3457203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265" y="50168"/>
            <a:ext cx="10515600" cy="825596"/>
          </a:xfrm>
        </p:spPr>
        <p:txBody>
          <a:bodyPr>
            <a:normAutofit/>
          </a:bodyPr>
          <a:lstStyle/>
          <a:p>
            <a:r>
              <a:rPr lang="en-US" sz="2800" b="1" dirty="0" smtClean="0">
                <a:solidFill>
                  <a:schemeClr val="bg1"/>
                </a:solidFill>
                <a:latin typeface="+mn-lt"/>
              </a:rPr>
              <a:t>Contact us</a:t>
            </a:r>
            <a:endParaRPr lang="en-US" sz="2800" b="1" dirty="0">
              <a:solidFill>
                <a:schemeClr val="bg1"/>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169066" y="1066040"/>
            <a:ext cx="11712767" cy="5635528"/>
          </a:xfrm>
          <a:prstGeom prst="rect">
            <a:avLst/>
          </a:prstGeom>
        </p:spPr>
      </p:pic>
    </p:spTree>
    <p:extLst>
      <p:ext uri="{BB962C8B-B14F-4D97-AF65-F5344CB8AC3E}">
        <p14:creationId xmlns:p14="http://schemas.microsoft.com/office/powerpoint/2010/main" val="17329092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
        <p:nvSpPr>
          <p:cNvPr id="5" name="Rectangle 4"/>
          <p:cNvSpPr/>
          <p:nvPr/>
        </p:nvSpPr>
        <p:spPr>
          <a:xfrm>
            <a:off x="2380781" y="2086377"/>
            <a:ext cx="7226858" cy="1200329"/>
          </a:xfrm>
          <a:prstGeom prst="rect">
            <a:avLst/>
          </a:prstGeom>
        </p:spPr>
        <p:txBody>
          <a:bodyPr wrap="square">
            <a:spAutoFit/>
          </a:bodyPr>
          <a:lstStyle/>
          <a:p>
            <a:pPr algn="ctr"/>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12. </a:t>
            </a: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Output</a:t>
            </a:r>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7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Design</a:t>
            </a:r>
            <a:endParaRPr lang="en-US" sz="7200" dirty="0"/>
          </a:p>
        </p:txBody>
      </p:sp>
    </p:spTree>
    <p:extLst>
      <p:ext uri="{BB962C8B-B14F-4D97-AF65-F5344CB8AC3E}">
        <p14:creationId xmlns:p14="http://schemas.microsoft.com/office/powerpoint/2010/main" val="2719741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
        <p:nvSpPr>
          <p:cNvPr id="7" name="Rectangle 6"/>
          <p:cNvSpPr/>
          <p:nvPr/>
        </p:nvSpPr>
        <p:spPr>
          <a:xfrm>
            <a:off x="4490248" y="265715"/>
            <a:ext cx="2593133" cy="584775"/>
          </a:xfrm>
          <a:prstGeom prst="rect">
            <a:avLst/>
          </a:prstGeom>
        </p:spPr>
        <p:txBody>
          <a:bodyPr wrap="square">
            <a:spAutoFit/>
          </a:bodyPr>
          <a:lstStyle/>
          <a:p>
            <a:r>
              <a:rPr lang="en-US" sz="3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Output</a:t>
            </a:r>
            <a:endParaRPr lang="en-US" sz="3200" dirty="0"/>
          </a:p>
        </p:txBody>
      </p:sp>
      <p:pic>
        <p:nvPicPr>
          <p:cNvPr id="2" name="Picture 1"/>
          <p:cNvPicPr>
            <a:picLocks noChangeAspect="1"/>
          </p:cNvPicPr>
          <p:nvPr/>
        </p:nvPicPr>
        <p:blipFill>
          <a:blip r:embed="rId3"/>
          <a:stretch>
            <a:fillRect/>
          </a:stretch>
        </p:blipFill>
        <p:spPr>
          <a:xfrm>
            <a:off x="335960" y="1066040"/>
            <a:ext cx="11396694" cy="5691695"/>
          </a:xfrm>
          <a:prstGeom prst="rect">
            <a:avLst/>
          </a:prstGeom>
        </p:spPr>
      </p:pic>
    </p:spTree>
    <p:extLst>
      <p:ext uri="{BB962C8B-B14F-4D97-AF65-F5344CB8AC3E}">
        <p14:creationId xmlns:p14="http://schemas.microsoft.com/office/powerpoint/2010/main" val="23945316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839" y="50167"/>
            <a:ext cx="10515600" cy="1325563"/>
          </a:xfrm>
        </p:spPr>
        <p:txBody>
          <a:bodyPr>
            <a:normAutofit/>
          </a:bodyPr>
          <a:lstStyle/>
          <a:p>
            <a:pPr marL="342900" indent="-342900" algn="ctr">
              <a:buFont typeface="Arial" panose="020B0604020202020204" pitchFamily="34" charset="0"/>
              <a:buChar char="•"/>
            </a:pPr>
            <a:r>
              <a:rPr lang="en-US" sz="2800" b="1" dirty="0" smtClean="0">
                <a:solidFill>
                  <a:schemeClr val="bg1"/>
                </a:solidFill>
                <a:effectLst>
                  <a:outerShdw blurRad="38100" dist="38100" dir="2700000" algn="tl">
                    <a:srgbClr val="000000">
                      <a:alpha val="43137"/>
                    </a:srgbClr>
                  </a:outerShdw>
                </a:effectLst>
                <a:latin typeface="+mn-lt"/>
              </a:rPr>
              <a:t>Output index page:- </a:t>
            </a:r>
            <a:r>
              <a:rPr lang="en-US" sz="2400" dirty="0" smtClean="0">
                <a:solidFill>
                  <a:schemeClr val="bg1"/>
                </a:solidFill>
                <a:latin typeface="+mn-lt"/>
              </a:rPr>
              <a:t>After User login / register , this is the output design.</a:t>
            </a:r>
            <a:endParaRPr lang="en-US" sz="2400" dirty="0">
              <a:solidFill>
                <a:schemeClr val="bg1"/>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297855" y="1066040"/>
            <a:ext cx="11519584" cy="5646925"/>
          </a:xfrm>
          <a:prstGeom prst="rect">
            <a:avLst/>
          </a:prstGeom>
        </p:spPr>
      </p:pic>
    </p:spTree>
    <p:extLst>
      <p:ext uri="{BB962C8B-B14F-4D97-AF65-F5344CB8AC3E}">
        <p14:creationId xmlns:p14="http://schemas.microsoft.com/office/powerpoint/2010/main" val="11434141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688" y="120269"/>
            <a:ext cx="10515600" cy="1325563"/>
          </a:xfrm>
        </p:spPr>
        <p:txBody>
          <a:bodyPr/>
          <a:lstStyle/>
          <a:p>
            <a:r>
              <a:rPr lang="en-US" sz="2800" b="1" dirty="0" smtClean="0">
                <a:solidFill>
                  <a:schemeClr val="bg1"/>
                </a:solidFill>
                <a:effectLst>
                  <a:outerShdw blurRad="38100" dist="38100" dir="2700000" algn="tl">
                    <a:srgbClr val="000000">
                      <a:alpha val="43137"/>
                    </a:srgbClr>
                  </a:outerShdw>
                </a:effectLst>
                <a:latin typeface="+mn-lt"/>
              </a:rPr>
              <a:t>Order:- </a:t>
            </a:r>
            <a:r>
              <a:rPr lang="en-US" sz="2000" dirty="0" smtClean="0">
                <a:solidFill>
                  <a:schemeClr val="bg1"/>
                </a:solidFill>
                <a:latin typeface="+mn-lt"/>
              </a:rPr>
              <a:t>After complete all checkout method, this is output design.</a:t>
            </a:r>
            <a:endParaRPr lang="en-US" sz="2000" dirty="0">
              <a:solidFill>
                <a:schemeClr val="bg1"/>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196234" y="1316354"/>
            <a:ext cx="11531054" cy="5290508"/>
          </a:xfrm>
          <a:prstGeom prst="rect">
            <a:avLst/>
          </a:prstGeom>
        </p:spPr>
      </p:pic>
    </p:spTree>
    <p:extLst>
      <p:ext uri="{BB962C8B-B14F-4D97-AF65-F5344CB8AC3E}">
        <p14:creationId xmlns:p14="http://schemas.microsoft.com/office/powerpoint/2010/main" val="29029365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15919" y="0"/>
            <a:ext cx="7534140" cy="1323439"/>
          </a:xfrm>
          <a:prstGeom prst="rect">
            <a:avLst/>
          </a:prstGeom>
          <a:noFill/>
        </p:spPr>
        <p:txBody>
          <a:bodyPr wrap="square" rtlCol="0">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.Requirement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specification (Existing System</a:t>
            </a: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4" name="Table 4">
            <a:extLst>
              <a:ext uri="{FF2B5EF4-FFF2-40B4-BE49-F238E27FC236}">
                <a16:creationId xmlns:a16="http://schemas.microsoft.com/office/drawing/2014/main" xmlns="" id="{3E29B41E-C2F7-4027-AE0D-A817AE8A68C1}"/>
              </a:ext>
            </a:extLst>
          </p:cNvPr>
          <p:cNvGraphicFramePr>
            <a:graphicFrameLocks noGrp="1"/>
          </p:cNvGraphicFramePr>
          <p:nvPr>
            <p:extLst>
              <p:ext uri="{D42A27DB-BD31-4B8C-83A1-F6EECF244321}">
                <p14:modId xmlns:p14="http://schemas.microsoft.com/office/powerpoint/2010/main" val="1808187943"/>
              </p:ext>
            </p:extLst>
          </p:nvPr>
        </p:nvGraphicFramePr>
        <p:xfrm>
          <a:off x="919431" y="2781837"/>
          <a:ext cx="9613856" cy="3010500"/>
        </p:xfrm>
        <a:graphic>
          <a:graphicData uri="http://schemas.openxmlformats.org/drawingml/2006/table">
            <a:tbl>
              <a:tblPr firstRow="1" bandRow="1">
                <a:tableStyleId>{B301B821-A1FF-4177-AEE7-76D212191A09}</a:tableStyleId>
              </a:tblPr>
              <a:tblGrid>
                <a:gridCol w="4592369">
                  <a:extLst>
                    <a:ext uri="{9D8B030D-6E8A-4147-A177-3AD203B41FA5}">
                      <a16:colId xmlns:a16="http://schemas.microsoft.com/office/drawing/2014/main" xmlns="" val="3133915340"/>
                    </a:ext>
                  </a:extLst>
                </a:gridCol>
                <a:gridCol w="5021487">
                  <a:extLst>
                    <a:ext uri="{9D8B030D-6E8A-4147-A177-3AD203B41FA5}">
                      <a16:colId xmlns:a16="http://schemas.microsoft.com/office/drawing/2014/main" xmlns="" val="1997991480"/>
                    </a:ext>
                  </a:extLst>
                </a:gridCol>
              </a:tblGrid>
              <a:tr h="497520">
                <a:tc>
                  <a:txBody>
                    <a:bodyPr/>
                    <a:lstStyle/>
                    <a:p>
                      <a:r>
                        <a:rPr lang="en-IN" dirty="0"/>
                        <a:t>Code Editor</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a:t>Sublime text editor , VS code</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66153066"/>
                  </a:ext>
                </a:extLst>
              </a:tr>
              <a:tr h="502596">
                <a:tc>
                  <a:txBody>
                    <a:bodyPr/>
                    <a:lstStyle/>
                    <a:p>
                      <a:r>
                        <a:rPr lang="en-IN" dirty="0"/>
                        <a:t>Testing</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a:t>Chrome</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038928990"/>
                  </a:ext>
                </a:extLst>
              </a:tr>
              <a:tr h="502596">
                <a:tc>
                  <a:txBody>
                    <a:bodyPr/>
                    <a:lstStyle/>
                    <a:p>
                      <a:r>
                        <a:rPr lang="en-IN" dirty="0"/>
                        <a:t>Front-end</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a:t>Html 5 , CSS3 , java , </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36828343"/>
                  </a:ext>
                </a:extLst>
              </a:tr>
              <a:tr h="502596">
                <a:tc>
                  <a:txBody>
                    <a:bodyPr/>
                    <a:lstStyle/>
                    <a:p>
                      <a:r>
                        <a:rPr lang="en-IN" dirty="0"/>
                        <a:t>Back-end</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smtClean="0"/>
                        <a:t>MYSQL 5.8, PHP 8.0</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884799620"/>
                  </a:ext>
                </a:extLst>
              </a:tr>
              <a:tr h="502596">
                <a:tc>
                  <a:txBody>
                    <a:bodyPr/>
                    <a:lstStyle/>
                    <a:p>
                      <a:r>
                        <a:rPr lang="en-IN" dirty="0" smtClean="0"/>
                        <a:t>OS</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a:t>Windows 10</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831057642"/>
                  </a:ext>
                </a:extLst>
              </a:tr>
              <a:tr h="502596">
                <a:tc>
                  <a:txBody>
                    <a:bodyPr/>
                    <a:lstStyle/>
                    <a:p>
                      <a:r>
                        <a:rPr lang="en-IN" dirty="0"/>
                        <a:t>Other software</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a:t>Xampp 8.0.10</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983785975"/>
                  </a:ext>
                </a:extLst>
              </a:tr>
            </a:tbl>
          </a:graphicData>
        </a:graphic>
      </p:graphicFrame>
      <p:cxnSp>
        <p:nvCxnSpPr>
          <p:cNvPr id="8" name="Straight Connector 7"/>
          <p:cNvCxnSpPr/>
          <p:nvPr/>
        </p:nvCxnSpPr>
        <p:spPr>
          <a:xfrm>
            <a:off x="5481389" y="2768600"/>
            <a:ext cx="12700" cy="3022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3011389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314753" y="1223494"/>
            <a:ext cx="11739872" cy="5370490"/>
          </a:xfrm>
          <a:prstGeom prst="rect">
            <a:avLst/>
          </a:prstGeom>
        </p:spPr>
      </p:pic>
      <p:sp>
        <p:nvSpPr>
          <p:cNvPr id="6" name="Title 1"/>
          <p:cNvSpPr>
            <a:spLocks noGrp="1"/>
          </p:cNvSpPr>
          <p:nvPr>
            <p:ph type="title"/>
          </p:nvPr>
        </p:nvSpPr>
        <p:spPr>
          <a:xfrm>
            <a:off x="1301840" y="50167"/>
            <a:ext cx="10515600" cy="1325563"/>
          </a:xfrm>
        </p:spPr>
        <p:txBody>
          <a:bodyPr/>
          <a:lstStyle/>
          <a:p>
            <a:r>
              <a:rPr lang="en-US" sz="2800" b="1" dirty="0" smtClean="0">
                <a:solidFill>
                  <a:schemeClr val="bg1"/>
                </a:solidFill>
                <a:effectLst>
                  <a:outerShdw blurRad="38100" dist="38100" dir="2700000" algn="tl">
                    <a:srgbClr val="000000">
                      <a:alpha val="43137"/>
                    </a:srgbClr>
                  </a:outerShdw>
                </a:effectLst>
                <a:latin typeface="+mn-lt"/>
              </a:rPr>
              <a:t>Order Status:- </a:t>
            </a:r>
            <a:r>
              <a:rPr lang="en-US" sz="2000" dirty="0" smtClean="0">
                <a:solidFill>
                  <a:schemeClr val="bg1"/>
                </a:solidFill>
                <a:latin typeface="+mn-lt"/>
              </a:rPr>
              <a:t>After complete all checkout method, order process then give order id.</a:t>
            </a:r>
            <a:endParaRPr lang="en-US" sz="2000" dirty="0">
              <a:solidFill>
                <a:schemeClr val="bg1"/>
              </a:solidFill>
              <a:latin typeface="+mn-lt"/>
            </a:endParaRPr>
          </a:p>
        </p:txBody>
      </p:sp>
    </p:spTree>
    <p:extLst>
      <p:ext uri="{BB962C8B-B14F-4D97-AF65-F5344CB8AC3E}">
        <p14:creationId xmlns:p14="http://schemas.microsoft.com/office/powerpoint/2010/main" val="16453746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502" y="2374229"/>
            <a:ext cx="10515600" cy="1325563"/>
          </a:xfrm>
        </p:spPr>
        <p:txBody>
          <a:bodyPr>
            <a:normAutofit/>
          </a:bodyPr>
          <a:lstStyle/>
          <a:p>
            <a:pPr algn="ctr"/>
            <a:r>
              <a:rPr lang="en-US"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lt"/>
              </a:rPr>
              <a:t>13.Testing</a:t>
            </a:r>
          </a:p>
        </p:txBody>
      </p:sp>
    </p:spTree>
    <p:extLst>
      <p:ext uri="{BB962C8B-B14F-4D97-AF65-F5344CB8AC3E}">
        <p14:creationId xmlns:p14="http://schemas.microsoft.com/office/powerpoint/2010/main" val="36897409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917051966"/>
              </p:ext>
            </p:extLst>
          </p:nvPr>
        </p:nvGraphicFramePr>
        <p:xfrm>
          <a:off x="1825938" y="801489"/>
          <a:ext cx="8734738" cy="5528420"/>
        </p:xfrm>
        <a:graphic>
          <a:graphicData uri="http://schemas.openxmlformats.org/drawingml/2006/table">
            <a:tbl>
              <a:tblPr firstRow="1" bandRow="1">
                <a:tableStyleId>{073A0DAA-6AF3-43AB-8588-CEC1D06C72B9}</a:tableStyleId>
              </a:tblPr>
              <a:tblGrid>
                <a:gridCol w="2475605"/>
                <a:gridCol w="6259133"/>
              </a:tblGrid>
              <a:tr h="440751">
                <a:tc>
                  <a:txBody>
                    <a:bodyPr/>
                    <a:lstStyle/>
                    <a:p>
                      <a:r>
                        <a:rPr lang="en-US" dirty="0" smtClean="0"/>
                        <a:t>Test Case Id</a:t>
                      </a:r>
                      <a:endParaRPr lang="en-US" dirty="0"/>
                    </a:p>
                  </a:txBody>
                  <a:tcPr/>
                </a:tc>
                <a:tc>
                  <a:txBody>
                    <a:bodyPr/>
                    <a:lstStyle/>
                    <a:p>
                      <a:r>
                        <a:rPr lang="en-US" dirty="0" smtClean="0"/>
                        <a:t>B002</a:t>
                      </a:r>
                      <a:endParaRPr lang="en-US" dirty="0"/>
                    </a:p>
                  </a:txBody>
                  <a:tcPr/>
                </a:tc>
              </a:tr>
              <a:tr h="440751">
                <a:tc>
                  <a:txBody>
                    <a:bodyPr/>
                    <a:lstStyle/>
                    <a:p>
                      <a:r>
                        <a:rPr lang="en-US" dirty="0" smtClean="0"/>
                        <a:t>Purpose</a:t>
                      </a:r>
                      <a:endParaRPr lang="en-US" dirty="0"/>
                    </a:p>
                  </a:txBody>
                  <a:tcPr/>
                </a:tc>
                <a:tc>
                  <a:txBody>
                    <a:bodyPr/>
                    <a:lstStyle/>
                    <a:p>
                      <a:r>
                        <a:rPr lang="en-US" dirty="0" smtClean="0"/>
                        <a:t>User Registration</a:t>
                      </a:r>
                      <a:endParaRPr lang="en-US" dirty="0"/>
                    </a:p>
                  </a:txBody>
                  <a:tcPr/>
                </a:tc>
              </a:tr>
              <a:tr h="440751">
                <a:tc>
                  <a:txBody>
                    <a:bodyPr/>
                    <a:lstStyle/>
                    <a:p>
                      <a:r>
                        <a:rPr lang="en-US" dirty="0" smtClean="0"/>
                        <a:t>Test case created by</a:t>
                      </a:r>
                      <a:endParaRPr lang="en-US" dirty="0"/>
                    </a:p>
                  </a:txBody>
                  <a:tcPr/>
                </a:tc>
                <a:tc>
                  <a:txBody>
                    <a:bodyPr/>
                    <a:lstStyle/>
                    <a:p>
                      <a:r>
                        <a:rPr lang="en-US" dirty="0" smtClean="0"/>
                        <a:t>Ashish </a:t>
                      </a:r>
                      <a:endParaRPr lang="en-US" dirty="0"/>
                    </a:p>
                  </a:txBody>
                  <a:tcPr/>
                </a:tc>
              </a:tr>
              <a:tr h="440751">
                <a:tc>
                  <a:txBody>
                    <a:bodyPr/>
                    <a:lstStyle/>
                    <a:p>
                      <a:r>
                        <a:rPr lang="en-US" dirty="0" smtClean="0"/>
                        <a:t>Test Environment</a:t>
                      </a:r>
                      <a:endParaRPr lang="en-US" dirty="0"/>
                    </a:p>
                  </a:txBody>
                  <a:tcPr/>
                </a:tc>
                <a:tc>
                  <a:txBody>
                    <a:bodyPr/>
                    <a:lstStyle/>
                    <a:p>
                      <a:r>
                        <a:rPr lang="en-US" dirty="0" smtClean="0"/>
                        <a:t>Google Chrome</a:t>
                      </a:r>
                      <a:endParaRPr lang="en-US" dirty="0"/>
                    </a:p>
                  </a:txBody>
                  <a:tcPr/>
                </a:tc>
              </a:tr>
              <a:tr h="11144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Prerequisites </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c>
                  <a:txBody>
                    <a:bodyPr/>
                    <a:lstStyle/>
                    <a:p>
                      <a:r>
                        <a:rPr lang="en-US" dirty="0" smtClean="0"/>
                        <a:t>Enter name</a:t>
                      </a:r>
                    </a:p>
                    <a:p>
                      <a:r>
                        <a:rPr lang="en-US" dirty="0" smtClean="0"/>
                        <a:t>Email</a:t>
                      </a:r>
                    </a:p>
                    <a:p>
                      <a:r>
                        <a:rPr lang="en-US" dirty="0" smtClean="0"/>
                        <a:t>Mobile number</a:t>
                      </a:r>
                    </a:p>
                    <a:p>
                      <a:r>
                        <a:rPr lang="en-US" dirty="0" smtClean="0"/>
                        <a:t>password</a:t>
                      </a:r>
                      <a:endParaRPr lang="en-US" dirty="0"/>
                    </a:p>
                  </a:txBody>
                  <a:tcPr/>
                </a:tc>
              </a:tr>
              <a:tr h="3729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Test Procedure</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Enter name,</a:t>
                      </a:r>
                      <a:r>
                        <a:rPr lang="en-US" baseline="0" dirty="0" smtClean="0"/>
                        <a:t> </a:t>
                      </a:r>
                      <a:r>
                        <a:rPr lang="en-US" dirty="0" smtClean="0"/>
                        <a:t>Email etc.</a:t>
                      </a:r>
                    </a:p>
                  </a:txBody>
                  <a:tcPr/>
                </a:tc>
              </a:tr>
              <a:tr h="440751">
                <a:tc>
                  <a:txBody>
                    <a:bodyPr/>
                    <a:lstStyle/>
                    <a:p>
                      <a:r>
                        <a:rPr lang="en-US" dirty="0" smtClean="0"/>
                        <a:t>Test data</a:t>
                      </a:r>
                      <a:endParaRPr lang="en-US" dirty="0"/>
                    </a:p>
                  </a:txBody>
                  <a:tcPr/>
                </a:tc>
                <a:tc>
                  <a:txBody>
                    <a:bodyPr/>
                    <a:lstStyle/>
                    <a:p>
                      <a:r>
                        <a:rPr lang="en-US" dirty="0" smtClean="0"/>
                        <a:t>Email-id</a:t>
                      </a:r>
                      <a:endParaRPr lang="en-US" dirty="0"/>
                    </a:p>
                  </a:txBody>
                  <a:tcPr/>
                </a:tc>
              </a:tr>
              <a:tr h="4407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Expected Result</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If Email-id is existing than give error message</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4407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Actual Result</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Thank</a:t>
                      </a:r>
                      <a:r>
                        <a:rPr lang="en-US" baseline="0" dirty="0" smtClean="0"/>
                        <a:t> you for registration </a:t>
                      </a:r>
                      <a:r>
                        <a:rPr lang="en-US" baseline="0" dirty="0" err="1" smtClean="0"/>
                        <a:t>mr.</a:t>
                      </a:r>
                      <a:r>
                        <a:rPr lang="en-US" baseline="0" dirty="0" smtClean="0"/>
                        <a:t> </a:t>
                      </a:r>
                      <a:r>
                        <a:rPr lang="en-US" baseline="0" dirty="0" err="1" smtClean="0"/>
                        <a:t>shrey</a:t>
                      </a:r>
                      <a:r>
                        <a:rPr lang="en-US" baseline="0" dirty="0" smtClean="0"/>
                        <a:t> </a:t>
                      </a:r>
                      <a:r>
                        <a:rPr lang="en-US" baseline="0" dirty="0" err="1" smtClean="0"/>
                        <a:t>patel</a:t>
                      </a:r>
                      <a:endParaRPr lang="en-US" dirty="0"/>
                    </a:p>
                  </a:txBody>
                  <a:tcPr/>
                </a:tc>
              </a:tr>
              <a:tr h="4407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Verdict :Pass/Fail</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pass</a:t>
                      </a:r>
                      <a:endParaRPr lang="en-US" dirty="0"/>
                    </a:p>
                  </a:txBody>
                  <a:tcPr/>
                </a:tc>
              </a:tr>
              <a:tr h="440751">
                <a:tc>
                  <a:txBody>
                    <a:bodyPr/>
                    <a:lstStyle/>
                    <a:p>
                      <a:r>
                        <a:rPr lang="en-US" dirty="0" smtClean="0"/>
                        <a:t>Comment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Registration For buy</a:t>
                      </a:r>
                      <a:r>
                        <a:rPr lang="en-US" sz="1800" baseline="0" dirty="0" smtClean="0">
                          <a:effectLst/>
                        </a:rPr>
                        <a:t> any product</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sp>
        <p:nvSpPr>
          <p:cNvPr id="8" name="Rectangle 7"/>
          <p:cNvSpPr/>
          <p:nvPr/>
        </p:nvSpPr>
        <p:spPr>
          <a:xfrm>
            <a:off x="4229917" y="50167"/>
            <a:ext cx="3664831" cy="661235"/>
          </a:xfrm>
          <a:prstGeom prst="rect">
            <a:avLst/>
          </a:prstGeom>
        </p:spPr>
        <p:txBody>
          <a:bodyPr wrap="square">
            <a:spAutoFit/>
          </a:bodyPr>
          <a:lstStyle/>
          <a:p>
            <a:r>
              <a:rPr lang="en-U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Test Case 1</a:t>
            </a:r>
            <a:endParaRPr lang="en-US" sz="3600" dirty="0"/>
          </a:p>
        </p:txBody>
      </p:sp>
    </p:spTree>
    <p:extLst>
      <p:ext uri="{BB962C8B-B14F-4D97-AF65-F5344CB8AC3E}">
        <p14:creationId xmlns:p14="http://schemas.microsoft.com/office/powerpoint/2010/main" val="25767440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349370" y="1066040"/>
            <a:ext cx="11421920" cy="5553701"/>
          </a:xfrm>
          <a:prstGeom prst="rect">
            <a:avLst/>
          </a:prstGeom>
        </p:spPr>
      </p:pic>
      <p:sp>
        <p:nvSpPr>
          <p:cNvPr id="6" name="Rectangle 5"/>
          <p:cNvSpPr/>
          <p:nvPr/>
        </p:nvSpPr>
        <p:spPr>
          <a:xfrm>
            <a:off x="4490248" y="265715"/>
            <a:ext cx="2593133" cy="584775"/>
          </a:xfrm>
          <a:prstGeom prst="rect">
            <a:avLst/>
          </a:prstGeom>
        </p:spPr>
        <p:txBody>
          <a:bodyPr wrap="square">
            <a:spAutoFit/>
          </a:bodyPr>
          <a:lstStyle/>
          <a:p>
            <a:r>
              <a:rPr lang="en-US" sz="3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Output</a:t>
            </a:r>
            <a:endParaRPr lang="en-US" sz="3200" dirty="0"/>
          </a:p>
        </p:txBody>
      </p:sp>
    </p:spTree>
    <p:extLst>
      <p:ext uri="{BB962C8B-B14F-4D97-AF65-F5344CB8AC3E}">
        <p14:creationId xmlns:p14="http://schemas.microsoft.com/office/powerpoint/2010/main" val="6661384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164361052"/>
              </p:ext>
            </p:extLst>
          </p:nvPr>
        </p:nvGraphicFramePr>
        <p:xfrm>
          <a:off x="1813059" y="1066040"/>
          <a:ext cx="8734738" cy="5269020"/>
        </p:xfrm>
        <a:graphic>
          <a:graphicData uri="http://schemas.openxmlformats.org/drawingml/2006/table">
            <a:tbl>
              <a:tblPr firstRow="1" bandRow="1">
                <a:tableStyleId>{073A0DAA-6AF3-43AB-8588-CEC1D06C72B9}</a:tableStyleId>
              </a:tblPr>
              <a:tblGrid>
                <a:gridCol w="2475605"/>
                <a:gridCol w="6259133"/>
              </a:tblGrid>
              <a:tr h="470127">
                <a:tc>
                  <a:txBody>
                    <a:bodyPr/>
                    <a:lstStyle/>
                    <a:p>
                      <a:r>
                        <a:rPr lang="en-US" dirty="0" smtClean="0"/>
                        <a:t>Test Case Id</a:t>
                      </a:r>
                      <a:endParaRPr lang="en-US" dirty="0"/>
                    </a:p>
                  </a:txBody>
                  <a:tcPr/>
                </a:tc>
                <a:tc>
                  <a:txBody>
                    <a:bodyPr/>
                    <a:lstStyle/>
                    <a:p>
                      <a:r>
                        <a:rPr lang="en-US" dirty="0" smtClean="0"/>
                        <a:t>B003</a:t>
                      </a:r>
                      <a:endParaRPr lang="en-US" dirty="0"/>
                    </a:p>
                  </a:txBody>
                  <a:tcPr/>
                </a:tc>
              </a:tr>
              <a:tr h="470127">
                <a:tc>
                  <a:txBody>
                    <a:bodyPr/>
                    <a:lstStyle/>
                    <a:p>
                      <a:r>
                        <a:rPr lang="en-US" dirty="0" smtClean="0"/>
                        <a:t>Purpose</a:t>
                      </a:r>
                      <a:endParaRPr lang="en-US" dirty="0"/>
                    </a:p>
                  </a:txBody>
                  <a:tcPr/>
                </a:tc>
                <a:tc>
                  <a:txBody>
                    <a:bodyPr/>
                    <a:lstStyle/>
                    <a:p>
                      <a:r>
                        <a:rPr lang="en-US" dirty="0" smtClean="0"/>
                        <a:t>User Login</a:t>
                      </a:r>
                      <a:endParaRPr lang="en-US" dirty="0"/>
                    </a:p>
                  </a:txBody>
                  <a:tcPr/>
                </a:tc>
              </a:tr>
              <a:tr h="470127">
                <a:tc>
                  <a:txBody>
                    <a:bodyPr/>
                    <a:lstStyle/>
                    <a:p>
                      <a:r>
                        <a:rPr lang="en-US" dirty="0" smtClean="0"/>
                        <a:t>Test case created by</a:t>
                      </a:r>
                      <a:endParaRPr lang="en-US" dirty="0"/>
                    </a:p>
                  </a:txBody>
                  <a:tcPr/>
                </a:tc>
                <a:tc>
                  <a:txBody>
                    <a:bodyPr/>
                    <a:lstStyle/>
                    <a:p>
                      <a:r>
                        <a:rPr lang="en-US" dirty="0" smtClean="0"/>
                        <a:t>Ashish </a:t>
                      </a:r>
                      <a:endParaRPr lang="en-US" dirty="0"/>
                    </a:p>
                  </a:txBody>
                  <a:tcPr/>
                </a:tc>
              </a:tr>
              <a:tr h="470127">
                <a:tc>
                  <a:txBody>
                    <a:bodyPr/>
                    <a:lstStyle/>
                    <a:p>
                      <a:r>
                        <a:rPr lang="en-US" dirty="0" smtClean="0"/>
                        <a:t>Test Environment</a:t>
                      </a:r>
                      <a:endParaRPr lang="en-US" dirty="0"/>
                    </a:p>
                  </a:txBody>
                  <a:tcPr/>
                </a:tc>
                <a:tc>
                  <a:txBody>
                    <a:bodyPr/>
                    <a:lstStyle/>
                    <a:p>
                      <a:r>
                        <a:rPr lang="en-US" dirty="0" smtClean="0"/>
                        <a:t>Google Chrome</a:t>
                      </a:r>
                      <a:endParaRPr lang="en-US" dirty="0"/>
                    </a:p>
                  </a:txBody>
                  <a:tcPr/>
                </a:tc>
              </a:tr>
              <a:tr h="4701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Prerequisites </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c>
                  <a:txBody>
                    <a:bodyPr/>
                    <a:lstStyle/>
                    <a:p>
                      <a:r>
                        <a:rPr lang="en-US" dirty="0" smtClean="0"/>
                        <a:t>Email</a:t>
                      </a:r>
                      <a:r>
                        <a:rPr lang="en-US" baseline="0" dirty="0" smtClean="0"/>
                        <a:t> </a:t>
                      </a:r>
                    </a:p>
                    <a:p>
                      <a:r>
                        <a:rPr lang="en-US" baseline="0" dirty="0" smtClean="0"/>
                        <a:t>Password</a:t>
                      </a:r>
                      <a:endParaRPr lang="en-US" dirty="0" smtClean="0"/>
                    </a:p>
                  </a:txBody>
                  <a:tcPr/>
                </a:tc>
              </a:tr>
              <a:tr h="3977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Test Procedure</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Enter</a:t>
                      </a:r>
                      <a:r>
                        <a:rPr lang="en-US" baseline="0" dirty="0" smtClean="0"/>
                        <a:t> </a:t>
                      </a:r>
                      <a:r>
                        <a:rPr lang="en-US" dirty="0" smtClean="0"/>
                        <a:t>Email , Password</a:t>
                      </a:r>
                    </a:p>
                  </a:txBody>
                  <a:tcPr/>
                </a:tc>
              </a:tr>
              <a:tr h="470127">
                <a:tc>
                  <a:txBody>
                    <a:bodyPr/>
                    <a:lstStyle/>
                    <a:p>
                      <a:r>
                        <a:rPr lang="en-US" dirty="0" smtClean="0"/>
                        <a:t>Test data</a:t>
                      </a:r>
                      <a:endParaRPr lang="en-US" dirty="0"/>
                    </a:p>
                  </a:txBody>
                  <a:tcPr/>
                </a:tc>
                <a:tc>
                  <a:txBody>
                    <a:bodyPr/>
                    <a:lstStyle/>
                    <a:p>
                      <a:r>
                        <a:rPr lang="en-US" dirty="0" smtClean="0"/>
                        <a:t>Email-id</a:t>
                      </a:r>
                      <a:endParaRPr lang="en-US" dirty="0"/>
                    </a:p>
                  </a:txBody>
                  <a:tcPr/>
                </a:tc>
              </a:tr>
              <a:tr h="4701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Expected Result</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If</a:t>
                      </a:r>
                      <a:r>
                        <a:rPr lang="en-US" sz="1800" baseline="0" dirty="0" smtClean="0">
                          <a:effectLst/>
                        </a:rPr>
                        <a:t> Password is wrong than</a:t>
                      </a:r>
                      <a:r>
                        <a:rPr lang="en-US" sz="1800" dirty="0" smtClean="0">
                          <a:effectLst/>
                        </a:rPr>
                        <a:t> give error message</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4701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Actual Result</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Login</a:t>
                      </a:r>
                      <a:r>
                        <a:rPr lang="en-US" baseline="0" dirty="0" smtClean="0"/>
                        <a:t> Successful</a:t>
                      </a:r>
                      <a:endParaRPr lang="en-US" dirty="0"/>
                    </a:p>
                  </a:txBody>
                  <a:tcPr/>
                </a:tc>
              </a:tr>
              <a:tr h="4701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Verdict :Pass/Fail</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Fail</a:t>
                      </a:r>
                      <a:endParaRPr lang="en-US" dirty="0"/>
                    </a:p>
                  </a:txBody>
                  <a:tcPr/>
                </a:tc>
              </a:tr>
              <a:tr h="470127">
                <a:tc>
                  <a:txBody>
                    <a:bodyPr/>
                    <a:lstStyle/>
                    <a:p>
                      <a:r>
                        <a:rPr lang="en-US" dirty="0" smtClean="0"/>
                        <a:t>Comment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mn-lt"/>
                          <a:ea typeface="+mn-ea"/>
                          <a:cs typeface="+mn-cs"/>
                        </a:rPr>
                        <a:t>Login</a:t>
                      </a:r>
                      <a:r>
                        <a:rPr lang="en-US" sz="1800" baseline="0" dirty="0" smtClean="0">
                          <a:effectLst/>
                          <a:latin typeface="+mn-lt"/>
                          <a:ea typeface="+mn-ea"/>
                          <a:cs typeface="+mn-cs"/>
                        </a:rPr>
                        <a:t> to make order, transection , Track Order </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sp>
        <p:nvSpPr>
          <p:cNvPr id="6" name="Rectangle 5"/>
          <p:cNvSpPr/>
          <p:nvPr/>
        </p:nvSpPr>
        <p:spPr>
          <a:xfrm>
            <a:off x="4229917" y="50167"/>
            <a:ext cx="3664831" cy="661235"/>
          </a:xfrm>
          <a:prstGeom prst="rect">
            <a:avLst/>
          </a:prstGeom>
        </p:spPr>
        <p:txBody>
          <a:bodyPr wrap="square">
            <a:spAutoFit/>
          </a:bodyPr>
          <a:lstStyle/>
          <a:p>
            <a:r>
              <a:rPr lang="en-U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Test Case 2</a:t>
            </a:r>
            <a:endParaRPr lang="en-US" sz="3600" dirty="0"/>
          </a:p>
        </p:txBody>
      </p:sp>
    </p:spTree>
    <p:extLst>
      <p:ext uri="{BB962C8B-B14F-4D97-AF65-F5344CB8AC3E}">
        <p14:creationId xmlns:p14="http://schemas.microsoft.com/office/powerpoint/2010/main" val="12045539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pic>
        <p:nvPicPr>
          <p:cNvPr id="5" name="Picture 4"/>
          <p:cNvPicPr>
            <a:picLocks noChangeAspect="1"/>
          </p:cNvPicPr>
          <p:nvPr/>
        </p:nvPicPr>
        <p:blipFill>
          <a:blip r:embed="rId3"/>
          <a:stretch>
            <a:fillRect/>
          </a:stretch>
        </p:blipFill>
        <p:spPr>
          <a:xfrm>
            <a:off x="206062" y="1066040"/>
            <a:ext cx="11578107" cy="5663996"/>
          </a:xfrm>
          <a:prstGeom prst="rect">
            <a:avLst/>
          </a:prstGeom>
        </p:spPr>
      </p:pic>
      <p:sp>
        <p:nvSpPr>
          <p:cNvPr id="6" name="Rectangle 5"/>
          <p:cNvSpPr/>
          <p:nvPr/>
        </p:nvSpPr>
        <p:spPr>
          <a:xfrm>
            <a:off x="4490248" y="265715"/>
            <a:ext cx="2593133" cy="584775"/>
          </a:xfrm>
          <a:prstGeom prst="rect">
            <a:avLst/>
          </a:prstGeom>
        </p:spPr>
        <p:txBody>
          <a:bodyPr wrap="square">
            <a:spAutoFit/>
          </a:bodyPr>
          <a:lstStyle/>
          <a:p>
            <a:r>
              <a:rPr lang="en-US" sz="3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Output</a:t>
            </a:r>
            <a:endParaRPr lang="en-US" sz="3200" dirty="0"/>
          </a:p>
        </p:txBody>
      </p:sp>
    </p:spTree>
    <p:extLst>
      <p:ext uri="{BB962C8B-B14F-4D97-AF65-F5344CB8AC3E}">
        <p14:creationId xmlns:p14="http://schemas.microsoft.com/office/powerpoint/2010/main" val="13449026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
        <p:nvSpPr>
          <p:cNvPr id="5" name="Rectangle 4"/>
          <p:cNvSpPr/>
          <p:nvPr/>
        </p:nvSpPr>
        <p:spPr>
          <a:xfrm>
            <a:off x="4229917" y="50167"/>
            <a:ext cx="3664831" cy="661235"/>
          </a:xfrm>
          <a:prstGeom prst="rect">
            <a:avLst/>
          </a:prstGeom>
        </p:spPr>
        <p:txBody>
          <a:bodyPr wrap="square">
            <a:spAutoFit/>
          </a:bodyPr>
          <a:lstStyle/>
          <a:p>
            <a:r>
              <a:rPr lang="en-U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Test Case 3</a:t>
            </a:r>
            <a:endParaRPr lang="en-US" sz="3600" dirty="0"/>
          </a:p>
        </p:txBody>
      </p:sp>
      <p:graphicFrame>
        <p:nvGraphicFramePr>
          <p:cNvPr id="6" name="Table 5"/>
          <p:cNvGraphicFramePr>
            <a:graphicFrameLocks noGrp="1"/>
          </p:cNvGraphicFramePr>
          <p:nvPr>
            <p:extLst>
              <p:ext uri="{D42A27DB-BD31-4B8C-83A1-F6EECF244321}">
                <p14:modId xmlns:p14="http://schemas.microsoft.com/office/powerpoint/2010/main" val="4185298675"/>
              </p:ext>
            </p:extLst>
          </p:nvPr>
        </p:nvGraphicFramePr>
        <p:xfrm>
          <a:off x="1813059" y="1066040"/>
          <a:ext cx="8734738" cy="5269020"/>
        </p:xfrm>
        <a:graphic>
          <a:graphicData uri="http://schemas.openxmlformats.org/drawingml/2006/table">
            <a:tbl>
              <a:tblPr firstRow="1" bandRow="1">
                <a:tableStyleId>{073A0DAA-6AF3-43AB-8588-CEC1D06C72B9}</a:tableStyleId>
              </a:tblPr>
              <a:tblGrid>
                <a:gridCol w="2475605"/>
                <a:gridCol w="6259133"/>
              </a:tblGrid>
              <a:tr h="470127">
                <a:tc>
                  <a:txBody>
                    <a:bodyPr/>
                    <a:lstStyle/>
                    <a:p>
                      <a:r>
                        <a:rPr lang="en-US" dirty="0" smtClean="0"/>
                        <a:t>Test Case Id</a:t>
                      </a:r>
                      <a:endParaRPr lang="en-US" dirty="0"/>
                    </a:p>
                  </a:txBody>
                  <a:tcPr/>
                </a:tc>
                <a:tc>
                  <a:txBody>
                    <a:bodyPr/>
                    <a:lstStyle/>
                    <a:p>
                      <a:r>
                        <a:rPr lang="en-US" dirty="0" smtClean="0"/>
                        <a:t>B004</a:t>
                      </a:r>
                      <a:endParaRPr lang="en-US" dirty="0"/>
                    </a:p>
                  </a:txBody>
                  <a:tcPr/>
                </a:tc>
              </a:tr>
              <a:tr h="470127">
                <a:tc>
                  <a:txBody>
                    <a:bodyPr/>
                    <a:lstStyle/>
                    <a:p>
                      <a:r>
                        <a:rPr lang="en-US" dirty="0" smtClean="0"/>
                        <a:t>Purpose</a:t>
                      </a:r>
                      <a:endParaRPr lang="en-US" dirty="0"/>
                    </a:p>
                  </a:txBody>
                  <a:tcPr/>
                </a:tc>
                <a:tc>
                  <a:txBody>
                    <a:bodyPr/>
                    <a:lstStyle/>
                    <a:p>
                      <a:r>
                        <a:rPr lang="en-US" dirty="0" smtClean="0"/>
                        <a:t>Admin Login</a:t>
                      </a:r>
                      <a:endParaRPr lang="en-US" dirty="0"/>
                    </a:p>
                  </a:txBody>
                  <a:tcPr/>
                </a:tc>
              </a:tr>
              <a:tr h="470127">
                <a:tc>
                  <a:txBody>
                    <a:bodyPr/>
                    <a:lstStyle/>
                    <a:p>
                      <a:r>
                        <a:rPr lang="en-US" dirty="0" smtClean="0"/>
                        <a:t>Test case created by</a:t>
                      </a:r>
                      <a:endParaRPr lang="en-US" dirty="0"/>
                    </a:p>
                  </a:txBody>
                  <a:tcPr/>
                </a:tc>
                <a:tc>
                  <a:txBody>
                    <a:bodyPr/>
                    <a:lstStyle/>
                    <a:p>
                      <a:r>
                        <a:rPr lang="en-US" dirty="0" smtClean="0"/>
                        <a:t>Ashish </a:t>
                      </a:r>
                      <a:endParaRPr lang="en-US" dirty="0"/>
                    </a:p>
                  </a:txBody>
                  <a:tcPr/>
                </a:tc>
              </a:tr>
              <a:tr h="470127">
                <a:tc>
                  <a:txBody>
                    <a:bodyPr/>
                    <a:lstStyle/>
                    <a:p>
                      <a:r>
                        <a:rPr lang="en-US" dirty="0" smtClean="0"/>
                        <a:t>Test Environment</a:t>
                      </a:r>
                      <a:endParaRPr lang="en-US" dirty="0"/>
                    </a:p>
                  </a:txBody>
                  <a:tcPr/>
                </a:tc>
                <a:tc>
                  <a:txBody>
                    <a:bodyPr/>
                    <a:lstStyle/>
                    <a:p>
                      <a:r>
                        <a:rPr lang="en-US" dirty="0" smtClean="0"/>
                        <a:t>Google Chrome</a:t>
                      </a:r>
                      <a:endParaRPr lang="en-US" dirty="0"/>
                    </a:p>
                  </a:txBody>
                  <a:tcPr/>
                </a:tc>
              </a:tr>
              <a:tr h="4701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Prerequisites </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c>
                  <a:txBody>
                    <a:bodyPr/>
                    <a:lstStyle/>
                    <a:p>
                      <a:r>
                        <a:rPr lang="en-US" baseline="0" dirty="0" smtClean="0"/>
                        <a:t>username</a:t>
                      </a:r>
                    </a:p>
                    <a:p>
                      <a:r>
                        <a:rPr lang="en-US" baseline="0" dirty="0" smtClean="0"/>
                        <a:t>Password</a:t>
                      </a:r>
                      <a:endParaRPr lang="en-US" dirty="0" smtClean="0"/>
                    </a:p>
                  </a:txBody>
                  <a:tcPr/>
                </a:tc>
              </a:tr>
              <a:tr h="3977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Test Procedure</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Enter</a:t>
                      </a:r>
                      <a:r>
                        <a:rPr lang="en-US" baseline="0" dirty="0" smtClean="0"/>
                        <a:t> username</a:t>
                      </a:r>
                      <a:r>
                        <a:rPr lang="en-US" dirty="0" smtClean="0"/>
                        <a:t> , Password</a:t>
                      </a:r>
                    </a:p>
                  </a:txBody>
                  <a:tcPr/>
                </a:tc>
              </a:tr>
              <a:tr h="470127">
                <a:tc>
                  <a:txBody>
                    <a:bodyPr/>
                    <a:lstStyle/>
                    <a:p>
                      <a:r>
                        <a:rPr lang="en-US" dirty="0" smtClean="0"/>
                        <a:t>Test data</a:t>
                      </a:r>
                      <a:endParaRPr lang="en-US" dirty="0"/>
                    </a:p>
                  </a:txBody>
                  <a:tcPr/>
                </a:tc>
                <a:tc>
                  <a:txBody>
                    <a:bodyPr/>
                    <a:lstStyle/>
                    <a:p>
                      <a:r>
                        <a:rPr lang="en-US" dirty="0" smtClean="0"/>
                        <a:t>username</a:t>
                      </a:r>
                      <a:endParaRPr lang="en-US" dirty="0"/>
                    </a:p>
                  </a:txBody>
                  <a:tcPr/>
                </a:tc>
              </a:tr>
              <a:tr h="4701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Expected Result</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If</a:t>
                      </a:r>
                      <a:r>
                        <a:rPr lang="en-US" sz="1800" baseline="0" dirty="0" smtClean="0">
                          <a:effectLst/>
                        </a:rPr>
                        <a:t> Username, Password is wrong than</a:t>
                      </a:r>
                      <a:r>
                        <a:rPr lang="en-US" sz="1800" dirty="0" smtClean="0">
                          <a:effectLst/>
                        </a:rPr>
                        <a:t> give error message</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4701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Actual Result</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Login</a:t>
                      </a:r>
                      <a:r>
                        <a:rPr lang="en-US" baseline="0" dirty="0" smtClean="0"/>
                        <a:t> Successful</a:t>
                      </a:r>
                      <a:endParaRPr lang="en-US" dirty="0"/>
                    </a:p>
                  </a:txBody>
                  <a:tcPr/>
                </a:tc>
              </a:tr>
              <a:tr h="4701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Verdict :Pass/Fail</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pass</a:t>
                      </a:r>
                      <a:endParaRPr lang="en-US" dirty="0"/>
                    </a:p>
                  </a:txBody>
                  <a:tcPr/>
                </a:tc>
              </a:tr>
              <a:tr h="470127">
                <a:tc>
                  <a:txBody>
                    <a:bodyPr/>
                    <a:lstStyle/>
                    <a:p>
                      <a:r>
                        <a:rPr lang="en-US" dirty="0" smtClean="0"/>
                        <a:t>Comment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mn-lt"/>
                          <a:ea typeface="+mn-ea"/>
                          <a:cs typeface="+mn-cs"/>
                        </a:rPr>
                        <a:t>Login</a:t>
                      </a:r>
                      <a:r>
                        <a:rPr lang="en-US" sz="1800" baseline="0" dirty="0" smtClean="0">
                          <a:effectLst/>
                          <a:latin typeface="+mn-lt"/>
                          <a:ea typeface="+mn-ea"/>
                          <a:cs typeface="+mn-cs"/>
                        </a:rPr>
                        <a:t> to make manage order, product etc.</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9940225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28129" y="336603"/>
            <a:ext cx="3662079" cy="646331"/>
          </a:xfrm>
          <a:prstGeom prst="rect">
            <a:avLst/>
          </a:prstGeom>
        </p:spPr>
        <p:txBody>
          <a:bodyPr wrap="square">
            <a:spAutoFit/>
          </a:bodyPr>
          <a:lstStyle/>
          <a:p>
            <a:r>
              <a:rPr lang="en-U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Output</a:t>
            </a:r>
            <a:endParaRPr lang="en-US" sz="3600" dirty="0"/>
          </a:p>
        </p:txBody>
      </p:sp>
      <p:pic>
        <p:nvPicPr>
          <p:cNvPr id="5" name="Picture 4"/>
          <p:cNvPicPr>
            <a:picLocks noChangeAspect="1"/>
          </p:cNvPicPr>
          <p:nvPr/>
        </p:nvPicPr>
        <p:blipFill>
          <a:blip r:embed="rId2"/>
          <a:stretch>
            <a:fillRect/>
          </a:stretch>
        </p:blipFill>
        <p:spPr>
          <a:xfrm>
            <a:off x="400886" y="1161808"/>
            <a:ext cx="11396162" cy="5586722"/>
          </a:xfrm>
          <a:prstGeom prst="rect">
            <a:avLst/>
          </a:prstGeom>
        </p:spPr>
      </p:pic>
    </p:spTree>
    <p:extLst>
      <p:ext uri="{BB962C8B-B14F-4D97-AF65-F5344CB8AC3E}">
        <p14:creationId xmlns:p14="http://schemas.microsoft.com/office/powerpoint/2010/main" val="2807191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657" y="50167"/>
            <a:ext cx="10515600" cy="1325563"/>
          </a:xfrm>
        </p:spPr>
        <p:txBody>
          <a:bodyPr>
            <a:normAutofit/>
          </a:bodyPr>
          <a:lstStyle/>
          <a:p>
            <a:pPr algn="ct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lt"/>
                <a:ea typeface="+mn-ea"/>
                <a:cs typeface="+mn-cs"/>
              </a:rPr>
              <a:t>Future Enhancement</a:t>
            </a:r>
          </a:p>
        </p:txBody>
      </p:sp>
      <p:sp>
        <p:nvSpPr>
          <p:cNvPr id="3" name="Content Placeholder 2"/>
          <p:cNvSpPr>
            <a:spLocks noGrp="1"/>
          </p:cNvSpPr>
          <p:nvPr>
            <p:ph idx="1"/>
          </p:nvPr>
        </p:nvSpPr>
        <p:spPr>
          <a:xfrm>
            <a:off x="1108657" y="1490774"/>
            <a:ext cx="10515600" cy="4351338"/>
          </a:xfrm>
        </p:spPr>
        <p:txBody>
          <a:bodyPr>
            <a:normAutofit/>
          </a:bodyPr>
          <a:lstStyle/>
          <a:p>
            <a:r>
              <a:rPr lang="en-US" dirty="0" smtClean="0">
                <a:solidFill>
                  <a:schemeClr val="bg1"/>
                </a:solidFill>
              </a:rPr>
              <a:t>Fitness Center  project aimed </a:t>
            </a:r>
            <a:r>
              <a:rPr lang="en-US" dirty="0">
                <a:solidFill>
                  <a:schemeClr val="bg1"/>
                </a:solidFill>
              </a:rPr>
              <a:t>With the help of technology, the fitness industry is absolutely booming. And the thing is – it’s not slowing down anytime soon. Gyms, fitness services, and nutrition manufacturers are all catering to this evolution in interesting and exciting new ways. </a:t>
            </a:r>
            <a:r>
              <a:rPr lang="en-US" dirty="0" smtClean="0">
                <a:solidFill>
                  <a:schemeClr val="bg1"/>
                </a:solidFill>
              </a:rPr>
              <a:t> </a:t>
            </a:r>
          </a:p>
          <a:p>
            <a:endParaRPr lang="en-US" dirty="0">
              <a:solidFill>
                <a:schemeClr val="bg1"/>
              </a:solidFill>
            </a:endParaRPr>
          </a:p>
          <a:p>
            <a:pPr marL="0" indent="0">
              <a:buNone/>
            </a:pPr>
            <a:r>
              <a:rPr lang="en-US" b="1" dirty="0">
                <a:solidFill>
                  <a:schemeClr val="bg1"/>
                </a:solidFill>
                <a:effectLst>
                  <a:outerShdw blurRad="38100" dist="38100" dir="2700000" algn="tl">
                    <a:srgbClr val="000000">
                      <a:alpha val="43137"/>
                    </a:srgbClr>
                  </a:outerShdw>
                </a:effectLst>
              </a:rPr>
              <a:t>Some are the expansion which we have thought of are </a:t>
            </a:r>
            <a:r>
              <a:rPr lang="en-US" b="1" dirty="0" smtClean="0">
                <a:solidFill>
                  <a:schemeClr val="bg1"/>
                </a:solidFill>
                <a:effectLst>
                  <a:outerShdw blurRad="38100" dist="38100" dir="2700000" algn="tl">
                    <a:srgbClr val="000000">
                      <a:alpha val="43137"/>
                    </a:srgbClr>
                  </a:outerShdw>
                </a:effectLst>
              </a:rPr>
              <a:t>:-</a:t>
            </a:r>
          </a:p>
          <a:p>
            <a:r>
              <a:rPr lang="en-US" dirty="0" smtClean="0">
                <a:solidFill>
                  <a:schemeClr val="bg1"/>
                </a:solidFill>
              </a:rPr>
              <a:t>Add Different payment method such as COD,PAYTM,UPI.</a:t>
            </a:r>
          </a:p>
          <a:p>
            <a:r>
              <a:rPr lang="en-US" dirty="0" smtClean="0">
                <a:solidFill>
                  <a:schemeClr val="bg1"/>
                </a:solidFill>
              </a:rPr>
              <a:t>Allow Customer to customize order.</a:t>
            </a:r>
          </a:p>
          <a:p>
            <a:endParaRPr lang="en-US" dirty="0" smtClean="0">
              <a:solidFill>
                <a:schemeClr val="bg1"/>
              </a:solidFill>
            </a:endParaRPr>
          </a:p>
          <a:p>
            <a:endParaRPr lang="en-US" b="1" dirty="0" smtClean="0">
              <a:solidFill>
                <a:schemeClr val="bg1"/>
              </a:solidFill>
              <a:effectLst>
                <a:outerShdw blurRad="38100" dist="38100" dir="2700000" algn="tl">
                  <a:srgbClr val="000000">
                    <a:alpha val="43137"/>
                  </a:srgbClr>
                </a:outerShdw>
              </a:effectLst>
            </a:endParaRPr>
          </a:p>
          <a:p>
            <a:endParaRPr lang="en-US" b="1" dirty="0" smtClean="0">
              <a:solidFill>
                <a:schemeClr val="bg1"/>
              </a:solidFill>
              <a:effectLst>
                <a:outerShdw blurRad="38100" dist="38100" dir="2700000" algn="tl">
                  <a:srgbClr val="000000">
                    <a:alpha val="43137"/>
                  </a:srgbClr>
                </a:outerShdw>
              </a:effectLst>
            </a:endParaRPr>
          </a:p>
          <a:p>
            <a:endParaRPr lang="en-US" b="1" dirty="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778878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873" y="-104679"/>
            <a:ext cx="10515600" cy="1325563"/>
          </a:xfrm>
        </p:spPr>
        <p:txBody>
          <a:bodyPr/>
          <a:lstStyle/>
          <a:p>
            <a:pPr algn="ct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lt"/>
                <a:ea typeface="+mn-ea"/>
                <a:cs typeface="+mn-cs"/>
              </a:rPr>
              <a:t>Bibliography</a:t>
            </a:r>
            <a:r>
              <a:rPr lang="en-US" dirty="0"/>
              <a:t>​</a:t>
            </a:r>
          </a:p>
        </p:txBody>
      </p:sp>
      <p:sp>
        <p:nvSpPr>
          <p:cNvPr id="3" name="Content Placeholder 2"/>
          <p:cNvSpPr>
            <a:spLocks noGrp="1"/>
          </p:cNvSpPr>
          <p:nvPr>
            <p:ph idx="1"/>
          </p:nvPr>
        </p:nvSpPr>
        <p:spPr/>
        <p:txBody>
          <a:bodyPr/>
          <a:lstStyle/>
          <a:p>
            <a:r>
              <a:rPr lang="en-US" dirty="0">
                <a:solidFill>
                  <a:schemeClr val="bg1"/>
                </a:solidFill>
              </a:rPr>
              <a:t>During the development of our system, we have taken the reference from various </a:t>
            </a:r>
            <a:r>
              <a:rPr lang="en-US" dirty="0" smtClean="0">
                <a:solidFill>
                  <a:schemeClr val="bg1"/>
                </a:solidFill>
              </a:rPr>
              <a:t>sites,</a:t>
            </a:r>
            <a:r>
              <a:rPr lang="en-US" dirty="0">
                <a:solidFill>
                  <a:schemeClr val="bg1"/>
                </a:solidFill>
              </a:rPr>
              <a:t> which we would like to mention in this </a:t>
            </a:r>
            <a:r>
              <a:rPr lang="en-US" dirty="0" smtClean="0">
                <a:solidFill>
                  <a:schemeClr val="bg1"/>
                </a:solidFill>
              </a:rPr>
              <a:t>section.</a:t>
            </a:r>
          </a:p>
          <a:p>
            <a:pPr marL="0" indent="0">
              <a:buNone/>
            </a:pPr>
            <a:r>
              <a:rPr lang="en-US" dirty="0">
                <a:solidFill>
                  <a:schemeClr val="bg1"/>
                </a:solidFill>
              </a:rPr>
              <a:t> </a:t>
            </a:r>
            <a:endParaRPr lang="en-US" dirty="0" smtClean="0">
              <a:solidFill>
                <a:schemeClr val="bg1"/>
              </a:solidFill>
            </a:endParaRPr>
          </a:p>
          <a:p>
            <a:pPr marL="0" indent="0">
              <a:buNone/>
            </a:pPr>
            <a:endParaRPr lang="en-US" dirty="0" smtClean="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graphicFrame>
        <p:nvGraphicFramePr>
          <p:cNvPr id="7" name="Content Placeholder 4"/>
          <p:cNvGraphicFramePr>
            <a:graphicFrameLocks/>
          </p:cNvGraphicFramePr>
          <p:nvPr>
            <p:extLst>
              <p:ext uri="{D42A27DB-BD31-4B8C-83A1-F6EECF244321}">
                <p14:modId xmlns:p14="http://schemas.microsoft.com/office/powerpoint/2010/main" val="4275220221"/>
              </p:ext>
            </p:extLst>
          </p:nvPr>
        </p:nvGraphicFramePr>
        <p:xfrm>
          <a:off x="1015873" y="3808972"/>
          <a:ext cx="9954296" cy="836746"/>
        </p:xfrm>
        <a:graphic>
          <a:graphicData uri="http://schemas.openxmlformats.org/drawingml/2006/table">
            <a:tbl>
              <a:tblPr firstRow="1" bandRow="1">
                <a:tableStyleId>{5C22544A-7EE6-4342-B048-85BDC9FD1C3A}</a:tableStyleId>
              </a:tblPr>
              <a:tblGrid>
                <a:gridCol w="516755"/>
                <a:gridCol w="2407931"/>
                <a:gridCol w="1928936"/>
                <a:gridCol w="5100674"/>
              </a:tblGrid>
              <a:tr h="292043">
                <a:tc>
                  <a:txBody>
                    <a:bodyPr/>
                    <a:lstStyle/>
                    <a:p>
                      <a:r>
                        <a:rPr lang="en-US" dirty="0" smtClean="0"/>
                        <a:t>No</a:t>
                      </a:r>
                      <a:endParaRPr lang="en-US" dirty="0"/>
                    </a:p>
                  </a:txBody>
                  <a:tcPr/>
                </a:tc>
                <a:tc>
                  <a:txBody>
                    <a:bodyPr/>
                    <a:lstStyle/>
                    <a:p>
                      <a:r>
                        <a:rPr lang="en-US" dirty="0" smtClean="0"/>
                        <a:t>Book Title</a:t>
                      </a:r>
                      <a:endParaRPr lang="en-US" dirty="0"/>
                    </a:p>
                  </a:txBody>
                  <a:tcPr/>
                </a:tc>
                <a:tc>
                  <a:txBody>
                    <a:bodyPr/>
                    <a:lstStyle/>
                    <a:p>
                      <a:r>
                        <a:rPr lang="en-US" dirty="0" smtClean="0"/>
                        <a:t>Author</a:t>
                      </a:r>
                      <a:endParaRPr lang="en-US" dirty="0"/>
                    </a:p>
                  </a:txBody>
                  <a:tcPr/>
                </a:tc>
                <a:tc>
                  <a:txBody>
                    <a:bodyPr/>
                    <a:lstStyle/>
                    <a:p>
                      <a:r>
                        <a:rPr lang="en-US" dirty="0" smtClean="0"/>
                        <a:t>Publisher</a:t>
                      </a:r>
                      <a:endParaRPr lang="en-US" dirty="0"/>
                    </a:p>
                  </a:txBody>
                  <a:tcPr/>
                </a:tc>
              </a:tr>
              <a:tr h="470986">
                <a:tc>
                  <a:txBody>
                    <a:bodyPr/>
                    <a:lstStyle/>
                    <a:p>
                      <a:r>
                        <a:rPr lang="en-US" dirty="0" smtClean="0"/>
                        <a:t>1</a:t>
                      </a:r>
                      <a:endParaRPr lang="en-US" dirty="0"/>
                    </a:p>
                  </a:txBody>
                  <a:tcPr/>
                </a:tc>
                <a:tc>
                  <a:txBody>
                    <a:bodyPr/>
                    <a:lstStyle/>
                    <a:p>
                      <a:r>
                        <a:rPr lang="en-US" dirty="0" smtClean="0"/>
                        <a:t>Headfirst PHP &amp; MYSQL</a:t>
                      </a:r>
                      <a:endParaRPr lang="en-US" dirty="0"/>
                    </a:p>
                  </a:txBody>
                  <a:tcPr/>
                </a:tc>
                <a:tc>
                  <a:txBody>
                    <a:bodyPr/>
                    <a:lstStyle/>
                    <a:p>
                      <a:r>
                        <a:rPr lang="en-US" dirty="0" smtClean="0"/>
                        <a:t>Michael Morrison </a:t>
                      </a:r>
                      <a:endParaRPr lang="en-US" dirty="0"/>
                    </a:p>
                  </a:txBody>
                  <a:tcPr/>
                </a:tc>
                <a:tc>
                  <a:txBody>
                    <a:bodyPr/>
                    <a:lstStyle/>
                    <a:p>
                      <a:r>
                        <a:rPr lang="en-US" dirty="0" smtClean="0"/>
                        <a:t>Hardie Grant Publishing</a:t>
                      </a:r>
                      <a:endParaRPr lang="en-US" dirty="0"/>
                    </a:p>
                  </a:txBody>
                  <a:tcPr/>
                </a:tc>
              </a:tr>
            </a:tbl>
          </a:graphicData>
        </a:graphic>
      </p:graphicFrame>
    </p:spTree>
    <p:extLst>
      <p:ext uri="{BB962C8B-B14F-4D97-AF65-F5344CB8AC3E}">
        <p14:creationId xmlns:p14="http://schemas.microsoft.com/office/powerpoint/2010/main" val="17577463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extLst>
              <a:ext uri="{BEBA8EAE-BF5A-486C-A8C5-ECC9F3942E4B}">
                <a14:imgProps xmlns:a14="http://schemas.microsoft.com/office/drawing/2010/main">
                  <a14:imgLayer r:embed="rId3">
                    <a14:imgEffect>
                      <a14:brightnessContrast bright="-52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TextBox 4"/>
          <p:cNvSpPr txBox="1"/>
          <p:nvPr/>
        </p:nvSpPr>
        <p:spPr>
          <a:xfrm>
            <a:off x="2421227" y="122575"/>
            <a:ext cx="7534140" cy="707886"/>
          </a:xfrm>
          <a:prstGeom prst="rect">
            <a:avLst/>
          </a:prstGeom>
          <a:noFill/>
        </p:spPr>
        <p:txBody>
          <a:bodyPr wrap="square" rtlCol="0">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rPr>
              <a:t>3</a:t>
            </a: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rPr>
              <a:t>.Need for New System</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endParaRPr>
          </a:p>
        </p:txBody>
      </p:sp>
      <p:sp>
        <p:nvSpPr>
          <p:cNvPr id="6" name="Rectangle 5"/>
          <p:cNvSpPr/>
          <p:nvPr/>
        </p:nvSpPr>
        <p:spPr>
          <a:xfrm>
            <a:off x="1057276" y="1555590"/>
            <a:ext cx="9959662" cy="3970318"/>
          </a:xfrm>
          <a:prstGeom prst="rect">
            <a:avLst/>
          </a:prstGeom>
        </p:spPr>
        <p:txBody>
          <a:bodyPr wrap="square">
            <a:spAutoFit/>
          </a:bodyPr>
          <a:lstStyle/>
          <a:p>
            <a:pPr marL="285750" indent="-285750">
              <a:buFont typeface="Courier New" panose="02070309020205020404" pitchFamily="49" charset="0"/>
              <a:buChar char="o"/>
            </a:pPr>
            <a:r>
              <a:rPr lang="en-US" sz="2800" b="1" dirty="0" smtClean="0">
                <a:solidFill>
                  <a:schemeClr val="bg1"/>
                </a:solidFill>
                <a:latin typeface="Arial" panose="020B0604020202020204" pitchFamily="34" charset="0"/>
                <a:cs typeface="Arial" panose="020B0604020202020204" pitchFamily="34" charset="0"/>
              </a:rPr>
              <a:t>There is a facility to buy online gym equipment's.</a:t>
            </a:r>
          </a:p>
          <a:p>
            <a:pPr marL="285750" indent="-285750">
              <a:buFont typeface="Courier New" panose="02070309020205020404" pitchFamily="49" charset="0"/>
              <a:buChar char="o"/>
            </a:pPr>
            <a:r>
              <a:rPr lang="en-US" sz="2800" b="1" dirty="0" smtClean="0">
                <a:solidFill>
                  <a:schemeClr val="bg1"/>
                </a:solidFill>
                <a:latin typeface="Arial" panose="020B0604020202020204" pitchFamily="34" charset="0"/>
                <a:cs typeface="Arial" panose="020B0604020202020204" pitchFamily="34" charset="0"/>
              </a:rPr>
              <a:t>User can not buy any product without registration and login.</a:t>
            </a:r>
          </a:p>
          <a:p>
            <a:pPr marL="285750" indent="-285750">
              <a:buFont typeface="Courier New" panose="02070309020205020404" pitchFamily="49" charset="0"/>
              <a:buChar char="o"/>
            </a:pPr>
            <a:r>
              <a:rPr lang="en-US" sz="2800" b="1" dirty="0" smtClean="0">
                <a:solidFill>
                  <a:schemeClr val="bg1"/>
                </a:solidFill>
                <a:latin typeface="Arial" panose="020B0604020202020204" pitchFamily="34" charset="0"/>
                <a:cs typeface="Arial" panose="020B0604020202020204" pitchFamily="34" charset="0"/>
              </a:rPr>
              <a:t>User can not log in without verification code at first time.</a:t>
            </a:r>
          </a:p>
          <a:p>
            <a:pPr marL="285750" indent="-285750">
              <a:buFont typeface="Courier New" panose="02070309020205020404" pitchFamily="49" charset="0"/>
              <a:buChar char="o"/>
            </a:pPr>
            <a:r>
              <a:rPr lang="en-US" sz="2800" b="1" dirty="0" smtClean="0">
                <a:solidFill>
                  <a:schemeClr val="bg1"/>
                </a:solidFill>
                <a:latin typeface="Arial" panose="020B0604020202020204" pitchFamily="34" charset="0"/>
                <a:cs typeface="Arial" panose="020B0604020202020204" pitchFamily="34" charset="0"/>
              </a:rPr>
              <a:t>User can also get an offers in festivals.</a:t>
            </a:r>
          </a:p>
          <a:p>
            <a:pPr marL="285750" indent="-285750">
              <a:buFont typeface="Courier New" panose="02070309020205020404" pitchFamily="49" charset="0"/>
              <a:buChar char="o"/>
            </a:pPr>
            <a:r>
              <a:rPr lang="en-US" sz="2800" b="1" dirty="0" smtClean="0">
                <a:solidFill>
                  <a:schemeClr val="bg1"/>
                </a:solidFill>
                <a:latin typeface="Arial" panose="020B0604020202020204" pitchFamily="34" charset="0"/>
                <a:cs typeface="Arial" panose="020B0604020202020204" pitchFamily="34" charset="0"/>
              </a:rPr>
              <a:t>There will be no false delivery if there it is use can complaint it and resolve in 24 hour.</a:t>
            </a:r>
          </a:p>
          <a:p>
            <a:pPr marL="285750" indent="-285750">
              <a:buFont typeface="Courier New" panose="02070309020205020404" pitchFamily="49" charset="0"/>
              <a:buChar char="o"/>
            </a:pPr>
            <a:r>
              <a:rPr lang="en-US" sz="2800" b="1" dirty="0" smtClean="0">
                <a:solidFill>
                  <a:schemeClr val="bg1"/>
                </a:solidFill>
                <a:latin typeface="Arial" panose="020B0604020202020204" pitchFamily="34" charset="0"/>
                <a:cs typeface="Arial" panose="020B0604020202020204" pitchFamily="34" charset="0"/>
              </a:rPr>
              <a:t>After order successfully user can get the detail in mail.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2589758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1552" y="2828747"/>
            <a:ext cx="10515600" cy="4351338"/>
          </a:xfrm>
        </p:spPr>
        <p:txBody>
          <a:bodyPr>
            <a:normAutofit/>
          </a:bodyPr>
          <a:lstStyle/>
          <a:p>
            <a:pPr marL="0" indent="0">
              <a:buNone/>
            </a:pPr>
            <a:r>
              <a:rPr lang="en-US" sz="7200" b="1" dirty="0" smtClean="0">
                <a:ln w="6600">
                  <a:solidFill>
                    <a:srgbClr val="FFFF00"/>
                  </a:solidFill>
                  <a:prstDash val="solid"/>
                </a:ln>
                <a:solidFill>
                  <a:srgbClr val="FFC000"/>
                </a:solidFill>
                <a:effectLst>
                  <a:glow rad="139700">
                    <a:schemeClr val="accent2">
                      <a:satMod val="175000"/>
                      <a:alpha val="40000"/>
                    </a:schemeClr>
                  </a:glow>
                  <a:outerShdw dist="38100" dir="2700000" algn="tl" rotWithShape="0">
                    <a:schemeClr val="accent2"/>
                  </a:outerShdw>
                </a:effectLst>
              </a:rPr>
              <a:t>THANK</a:t>
            </a:r>
            <a:r>
              <a:rPr lang="en-US" sz="7200" b="1" dirty="0" smtClean="0">
                <a:ln w="6600">
                  <a:solidFill>
                    <a:srgbClr val="FFFF00"/>
                  </a:solidFill>
                  <a:prstDash val="solid"/>
                </a:ln>
                <a:solidFill>
                  <a:srgbClr val="FFFFFF"/>
                </a:solidFill>
                <a:effectLst>
                  <a:glow rad="139700">
                    <a:schemeClr val="accent2">
                      <a:satMod val="175000"/>
                      <a:alpha val="40000"/>
                    </a:schemeClr>
                  </a:glow>
                  <a:outerShdw dist="38100" dir="2700000" algn="tl" rotWithShape="0">
                    <a:schemeClr val="accent2"/>
                  </a:outerShdw>
                </a:effectLst>
              </a:rPr>
              <a:t> YOU</a:t>
            </a:r>
            <a:endParaRPr lang="en-US" sz="7200" b="1" dirty="0">
              <a:ln w="6600">
                <a:solidFill>
                  <a:srgbClr val="FFFF00"/>
                </a:solidFill>
                <a:prstDash val="solid"/>
              </a:ln>
              <a:solidFill>
                <a:srgbClr val="FFFFFF"/>
              </a:solidFill>
              <a:effectLst>
                <a:glow rad="139700">
                  <a:schemeClr val="accent2">
                    <a:satMod val="175000"/>
                    <a:alpha val="40000"/>
                  </a:schemeClr>
                </a:glow>
                <a:outerShdw dist="38100" dir="2700000" algn="tl" rotWithShape="0">
                  <a:schemeClr val="accent2"/>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2283192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87132" y="0"/>
            <a:ext cx="8268235" cy="1200329"/>
          </a:xfrm>
          <a:prstGeom prst="rect">
            <a:avLst/>
          </a:prstGeom>
          <a:noFill/>
        </p:spPr>
        <p:txBody>
          <a:bodyPr wrap="square" rtlCol="0">
            <a:spAutoFit/>
          </a:bodyPr>
          <a:lstStyle/>
          <a:p>
            <a:pPr algn="ctr"/>
            <a:r>
              <a:rPr lang="en-U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4.MINIMUM </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HARDWARE REQUIREMENT</a:t>
            </a:r>
          </a:p>
          <a:p>
            <a:pPr algn="ctr"/>
            <a:endPar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endParaRPr>
          </a:p>
        </p:txBody>
      </p:sp>
      <p:sp>
        <p:nvSpPr>
          <p:cNvPr id="2" name="Rectangle 1"/>
          <p:cNvSpPr/>
          <p:nvPr/>
        </p:nvSpPr>
        <p:spPr>
          <a:xfrm>
            <a:off x="420710" y="1109609"/>
            <a:ext cx="6096000" cy="646331"/>
          </a:xfrm>
          <a:prstGeom prst="rect">
            <a:avLst/>
          </a:prstGeom>
        </p:spPr>
        <p:txBody>
          <a:bodyPr>
            <a:spAutoFit/>
          </a:bodyPr>
          <a:lstStyle/>
          <a:p>
            <a:pPr marL="342900" indent="-342900">
              <a:buFont typeface="Wingdings" pitchFamily="2" charset="2"/>
              <a:buChar char="q"/>
            </a:pPr>
            <a:r>
              <a:rPr lang="en-US" b="1" dirty="0">
                <a:ln w="0"/>
                <a:solidFill>
                  <a:schemeClr val="accent1"/>
                </a:solidFill>
                <a:effectLst>
                  <a:outerShdw blurRad="38100" dist="25400" dir="5400000" algn="ctr" rotWithShape="0">
                    <a:srgbClr val="6E747A">
                      <a:alpha val="43000"/>
                    </a:srgbClr>
                  </a:outerShdw>
                </a:effectLst>
              </a:rPr>
              <a:t> Server </a:t>
            </a:r>
            <a:r>
              <a:rPr lang="en-US" b="1" dirty="0" smtClean="0">
                <a:ln w="0"/>
                <a:solidFill>
                  <a:schemeClr val="accent1"/>
                </a:solidFill>
                <a:effectLst>
                  <a:outerShdw blurRad="38100" dist="25400" dir="5400000" algn="ctr" rotWithShape="0">
                    <a:srgbClr val="6E747A">
                      <a:alpha val="43000"/>
                    </a:srgbClr>
                  </a:outerShdw>
                </a:effectLst>
              </a:rPr>
              <a:t>Configuration :-   </a:t>
            </a:r>
            <a:endParaRPr lang="en-US" b="1" dirty="0">
              <a:ln w="0"/>
              <a:solidFill>
                <a:schemeClr val="accent1"/>
              </a:solidFill>
              <a:effectLst>
                <a:outerShdw blurRad="38100" dist="25400" dir="5400000" algn="ctr" rotWithShape="0">
                  <a:srgbClr val="6E747A">
                    <a:alpha val="43000"/>
                  </a:srgbClr>
                </a:outerShdw>
              </a:effectLst>
            </a:endParaRPr>
          </a:p>
          <a:p>
            <a:r>
              <a:rPr lang="en-US" b="1" dirty="0">
                <a:ln w="0"/>
                <a:solidFill>
                  <a:schemeClr val="accent1"/>
                </a:solidFill>
                <a:effectLst>
                  <a:outerShdw blurRad="38100" dist="25400" dir="5400000" algn="ctr" rotWithShape="0">
                    <a:srgbClr val="6E747A">
                      <a:alpha val="43000"/>
                    </a:srgbClr>
                  </a:outerShdw>
                </a:effectLst>
              </a:rPr>
              <a:t>	</a:t>
            </a:r>
          </a:p>
        </p:txBody>
      </p:sp>
      <p:graphicFrame>
        <p:nvGraphicFramePr>
          <p:cNvPr id="14" name="Table 13"/>
          <p:cNvGraphicFramePr>
            <a:graphicFrameLocks noGrp="1"/>
          </p:cNvGraphicFramePr>
          <p:nvPr>
            <p:extLst>
              <p:ext uri="{D42A27DB-BD31-4B8C-83A1-F6EECF244321}">
                <p14:modId xmlns:p14="http://schemas.microsoft.com/office/powerpoint/2010/main" val="2194207177"/>
              </p:ext>
            </p:extLst>
          </p:nvPr>
        </p:nvGraphicFramePr>
        <p:xfrm>
          <a:off x="2434107" y="2037584"/>
          <a:ext cx="6001557" cy="1108393"/>
        </p:xfrm>
        <a:graphic>
          <a:graphicData uri="http://schemas.openxmlformats.org/drawingml/2006/table">
            <a:tbl>
              <a:tblPr firstRow="1" bandRow="1">
                <a:tableStyleId>{B301B821-A1FF-4177-AEE7-76D212191A09}</a:tableStyleId>
              </a:tblPr>
              <a:tblGrid>
                <a:gridCol w="1575409">
                  <a:extLst>
                    <a:ext uri="{9D8B030D-6E8A-4147-A177-3AD203B41FA5}">
                      <a16:colId xmlns:a16="http://schemas.microsoft.com/office/drawing/2014/main" xmlns="" val="20000"/>
                    </a:ext>
                  </a:extLst>
                </a:gridCol>
                <a:gridCol w="450117">
                  <a:extLst>
                    <a:ext uri="{9D8B030D-6E8A-4147-A177-3AD203B41FA5}">
                      <a16:colId xmlns:a16="http://schemas.microsoft.com/office/drawing/2014/main" xmlns="" val="20001"/>
                    </a:ext>
                  </a:extLst>
                </a:gridCol>
                <a:gridCol w="3976031">
                  <a:extLst>
                    <a:ext uri="{9D8B030D-6E8A-4147-A177-3AD203B41FA5}">
                      <a16:colId xmlns:a16="http://schemas.microsoft.com/office/drawing/2014/main" xmlns="" val="20002"/>
                    </a:ext>
                  </a:extLst>
                </a:gridCol>
              </a:tblGrid>
              <a:tr h="376873">
                <a:tc>
                  <a:txBody>
                    <a:bodyPr/>
                    <a:lstStyle/>
                    <a:p>
                      <a:r>
                        <a:rPr lang="en-US" dirty="0" smtClean="0"/>
                        <a:t>Processor</a:t>
                      </a:r>
                      <a:endParaRPr lang="en-US" dirty="0">
                        <a:solidFill>
                          <a:schemeClr val="accent1">
                            <a:lumMod val="20000"/>
                            <a:lumOff val="80000"/>
                          </a:schemeClr>
                        </a:solidFill>
                      </a:endParaRPr>
                    </a:p>
                  </a:txBody>
                  <a:tcPr/>
                </a:tc>
                <a:tc>
                  <a:txBody>
                    <a:bodyPr/>
                    <a:lstStyle/>
                    <a:p>
                      <a:r>
                        <a:rPr lang="en-US" dirty="0" smtClean="0"/>
                        <a:t>:</a:t>
                      </a:r>
                      <a:endParaRPr lang="en-US" dirty="0">
                        <a:solidFill>
                          <a:schemeClr val="accent1">
                            <a:lumMod val="20000"/>
                            <a:lumOff val="80000"/>
                          </a:schemeClr>
                        </a:solidFill>
                      </a:endParaRPr>
                    </a:p>
                  </a:txBody>
                  <a:tcPr/>
                </a:tc>
                <a:tc>
                  <a:txBody>
                    <a:bodyPr/>
                    <a:lstStyle/>
                    <a:p>
                      <a:r>
                        <a:rPr lang="en-US" dirty="0" smtClean="0"/>
                        <a:t>Corei3 or Higher</a:t>
                      </a:r>
                      <a:endParaRPr lang="en-US" dirty="0">
                        <a:solidFill>
                          <a:schemeClr val="accent1">
                            <a:lumMod val="20000"/>
                            <a:lumOff val="80000"/>
                          </a:schemeClr>
                        </a:solidFill>
                      </a:endParaRPr>
                    </a:p>
                  </a:txBody>
                  <a:tcPr/>
                </a:tc>
                <a:extLst>
                  <a:ext uri="{0D108BD9-81ED-4DB2-BD59-A6C34878D82A}">
                    <a16:rowId xmlns:a16="http://schemas.microsoft.com/office/drawing/2014/main" xmlns="" val="10000"/>
                  </a:ext>
                </a:extLst>
              </a:tr>
              <a:tr h="341622">
                <a:tc>
                  <a:txBody>
                    <a:bodyPr/>
                    <a:lstStyle/>
                    <a:p>
                      <a:r>
                        <a:rPr lang="en-US" dirty="0" smtClean="0"/>
                        <a:t>RAM</a:t>
                      </a:r>
                      <a:endParaRPr lang="en-US" dirty="0">
                        <a:solidFill>
                          <a:schemeClr val="accent1">
                            <a:lumMod val="20000"/>
                            <a:lumOff val="80000"/>
                          </a:schemeClr>
                        </a:solidFill>
                      </a:endParaRPr>
                    </a:p>
                  </a:txBody>
                  <a:tcPr/>
                </a:tc>
                <a:tc>
                  <a:txBody>
                    <a:bodyPr/>
                    <a:lstStyle/>
                    <a:p>
                      <a:r>
                        <a:rPr lang="en-US" dirty="0" smtClean="0"/>
                        <a:t>:</a:t>
                      </a:r>
                      <a:endParaRPr lang="en-US" dirty="0">
                        <a:solidFill>
                          <a:schemeClr val="accent1">
                            <a:lumMod val="20000"/>
                            <a:lumOff val="80000"/>
                          </a:schemeClr>
                        </a:solidFill>
                      </a:endParaRPr>
                    </a:p>
                  </a:txBody>
                  <a:tcPr/>
                </a:tc>
                <a:tc>
                  <a:txBody>
                    <a:bodyPr/>
                    <a:lstStyle/>
                    <a:p>
                      <a:r>
                        <a:rPr lang="en-US" baseline="0" dirty="0" smtClean="0">
                          <a:solidFill>
                            <a:schemeClr val="dk1"/>
                          </a:solidFill>
                        </a:rPr>
                        <a:t>4 GB</a:t>
                      </a:r>
                      <a:endParaRPr lang="en-US" dirty="0">
                        <a:solidFill>
                          <a:schemeClr val="accent1">
                            <a:lumMod val="20000"/>
                            <a:lumOff val="80000"/>
                          </a:schemeClr>
                        </a:solidFill>
                      </a:endParaRPr>
                    </a:p>
                  </a:txBody>
                  <a:tcPr/>
                </a:tc>
                <a:extLst>
                  <a:ext uri="{0D108BD9-81ED-4DB2-BD59-A6C34878D82A}">
                    <a16:rowId xmlns:a16="http://schemas.microsoft.com/office/drawing/2014/main" xmlns="" val="10001"/>
                  </a:ext>
                </a:extLst>
              </a:tr>
              <a:tr h="341622">
                <a:tc>
                  <a:txBody>
                    <a:bodyPr/>
                    <a:lstStyle/>
                    <a:p>
                      <a:r>
                        <a:rPr lang="en-US" dirty="0" smtClean="0">
                          <a:solidFill>
                            <a:schemeClr val="tx1"/>
                          </a:solidFill>
                        </a:rPr>
                        <a:t>Hard disk</a:t>
                      </a:r>
                      <a:r>
                        <a:rPr lang="en-US" baseline="0" dirty="0" smtClean="0">
                          <a:solidFill>
                            <a:schemeClr val="tx1"/>
                          </a:solidFill>
                        </a:rPr>
                        <a:t>             </a:t>
                      </a:r>
                      <a:endParaRPr lang="en-US" dirty="0">
                        <a:solidFill>
                          <a:schemeClr val="tx1"/>
                        </a:solidFill>
                      </a:endParaRPr>
                    </a:p>
                  </a:txBody>
                  <a:tcPr/>
                </a:tc>
                <a:tc>
                  <a:txBody>
                    <a:bodyPr/>
                    <a:lstStyle/>
                    <a:p>
                      <a:r>
                        <a:rPr lang="en-US" dirty="0" smtClean="0">
                          <a:solidFill>
                            <a:schemeClr val="tx1"/>
                          </a:solidFill>
                        </a:rPr>
                        <a:t>:</a:t>
                      </a:r>
                      <a:endParaRPr lang="en-US" dirty="0">
                        <a:solidFill>
                          <a:schemeClr val="tx1"/>
                        </a:solidFill>
                      </a:endParaRPr>
                    </a:p>
                  </a:txBody>
                  <a:tcPr/>
                </a:tc>
                <a:tc>
                  <a:txBody>
                    <a:bodyPr/>
                    <a:lstStyle/>
                    <a:p>
                      <a:r>
                        <a:rPr lang="en-US" dirty="0" smtClean="0">
                          <a:solidFill>
                            <a:schemeClr val="tx1"/>
                          </a:solidFill>
                        </a:rPr>
                        <a:t>1 TB</a:t>
                      </a:r>
                      <a:endParaRPr lang="en-US" dirty="0">
                        <a:solidFill>
                          <a:schemeClr val="tx1"/>
                        </a:solidFill>
                      </a:endParaRPr>
                    </a:p>
                  </a:txBody>
                  <a:tcPr/>
                </a:tc>
              </a:tr>
            </a:tbl>
          </a:graphicData>
        </a:graphic>
      </p:graphicFrame>
      <p:sp>
        <p:nvSpPr>
          <p:cNvPr id="3" name="Rectangle 2"/>
          <p:cNvSpPr/>
          <p:nvPr/>
        </p:nvSpPr>
        <p:spPr>
          <a:xfrm>
            <a:off x="420710" y="3643578"/>
            <a:ext cx="2811887" cy="369332"/>
          </a:xfrm>
          <a:prstGeom prst="rect">
            <a:avLst/>
          </a:prstGeom>
        </p:spPr>
        <p:txBody>
          <a:bodyPr wrap="square">
            <a:spAutoFit/>
          </a:bodyPr>
          <a:lstStyle/>
          <a:p>
            <a:pPr marL="342900" indent="-342900">
              <a:buFont typeface="Wingdings" pitchFamily="2" charset="2"/>
              <a:buChar char="q"/>
            </a:pPr>
            <a:r>
              <a:rPr lang="en-US" b="1" dirty="0">
                <a:ln w="0"/>
                <a:solidFill>
                  <a:schemeClr val="accent1"/>
                </a:solidFill>
                <a:effectLst>
                  <a:outerShdw blurRad="38100" dist="25400" dir="5400000" algn="ctr" rotWithShape="0">
                    <a:srgbClr val="6E747A">
                      <a:alpha val="43000"/>
                    </a:srgbClr>
                  </a:outerShdw>
                </a:effectLst>
              </a:rPr>
              <a:t>Client Configuration :-</a:t>
            </a:r>
          </a:p>
        </p:txBody>
      </p:sp>
      <p:graphicFrame>
        <p:nvGraphicFramePr>
          <p:cNvPr id="15" name="Table 14"/>
          <p:cNvGraphicFramePr>
            <a:graphicFrameLocks noGrp="1"/>
          </p:cNvGraphicFramePr>
          <p:nvPr>
            <p:extLst>
              <p:ext uri="{D42A27DB-BD31-4B8C-83A1-F6EECF244321}">
                <p14:modId xmlns:p14="http://schemas.microsoft.com/office/powerpoint/2010/main" val="1549228441"/>
              </p:ext>
            </p:extLst>
          </p:nvPr>
        </p:nvGraphicFramePr>
        <p:xfrm>
          <a:off x="2421227" y="4365919"/>
          <a:ext cx="6096000" cy="1158240"/>
        </p:xfrm>
        <a:graphic>
          <a:graphicData uri="http://schemas.openxmlformats.org/drawingml/2006/table">
            <a:tbl>
              <a:tblPr firstRow="1" bandRow="1">
                <a:tableStyleId>{B301B821-A1FF-4177-AEE7-76D212191A09}</a:tableStyleId>
              </a:tblPr>
              <a:tblGrid>
                <a:gridCol w="1524000">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4114800">
                  <a:extLst>
                    <a:ext uri="{9D8B030D-6E8A-4147-A177-3AD203B41FA5}">
                      <a16:colId xmlns:a16="http://schemas.microsoft.com/office/drawing/2014/main" xmlns="" val="20002"/>
                    </a:ext>
                  </a:extLst>
                </a:gridCol>
              </a:tblGrid>
              <a:tr h="370840">
                <a:tc>
                  <a:txBody>
                    <a:bodyPr/>
                    <a:lstStyle/>
                    <a:p>
                      <a:r>
                        <a:rPr lang="en-US" sz="2000" dirty="0" smtClean="0"/>
                        <a:t>Processor</a:t>
                      </a:r>
                      <a:endParaRPr lang="en-US" sz="2000" dirty="0"/>
                    </a:p>
                  </a:txBody>
                  <a:tcPr/>
                </a:tc>
                <a:tc>
                  <a:txBody>
                    <a:bodyPr/>
                    <a:lstStyle/>
                    <a:p>
                      <a:r>
                        <a:rPr lang="en-US" dirty="0" smtClean="0"/>
                        <a:t>:</a:t>
                      </a:r>
                      <a:endParaRPr lang="en-US" dirty="0"/>
                    </a:p>
                  </a:txBody>
                  <a:tcPr/>
                </a:tc>
                <a:tc>
                  <a:txBody>
                    <a:bodyPr/>
                    <a:lstStyle/>
                    <a:p>
                      <a:r>
                        <a:rPr lang="en-US" dirty="0" smtClean="0"/>
                        <a:t>Corei3 or Higher</a:t>
                      </a:r>
                      <a:endParaRPr lang="en-US" dirty="0"/>
                    </a:p>
                  </a:txBody>
                  <a:tcPr/>
                </a:tc>
                <a:extLst>
                  <a:ext uri="{0D108BD9-81ED-4DB2-BD59-A6C34878D82A}">
                    <a16:rowId xmlns:a16="http://schemas.microsoft.com/office/drawing/2014/main" xmlns="" val="10000"/>
                  </a:ext>
                </a:extLst>
              </a:tr>
              <a:tr h="370840">
                <a:tc>
                  <a:txBody>
                    <a:bodyPr/>
                    <a:lstStyle/>
                    <a:p>
                      <a:r>
                        <a:rPr lang="en-US" sz="2000" dirty="0" smtClean="0"/>
                        <a:t>RAM</a:t>
                      </a:r>
                      <a:endParaRPr lang="en-US" sz="2000" dirty="0"/>
                    </a:p>
                  </a:txBody>
                  <a:tcPr/>
                </a:tc>
                <a:tc>
                  <a:txBody>
                    <a:bodyPr/>
                    <a:lstStyle/>
                    <a:p>
                      <a:r>
                        <a:rPr lang="en-US" dirty="0" smtClean="0"/>
                        <a:t>:</a:t>
                      </a:r>
                      <a:endParaRPr lang="en-US" dirty="0"/>
                    </a:p>
                  </a:txBody>
                  <a:tcPr/>
                </a:tc>
                <a:tc>
                  <a:txBody>
                    <a:bodyPr/>
                    <a:lstStyle/>
                    <a:p>
                      <a:r>
                        <a:rPr lang="en-US" dirty="0" smtClean="0"/>
                        <a:t>4 GB</a:t>
                      </a:r>
                      <a:endParaRPr lang="en-US" dirty="0"/>
                    </a:p>
                  </a:txBody>
                  <a:tcPr/>
                </a:tc>
                <a:extLst>
                  <a:ext uri="{0D108BD9-81ED-4DB2-BD59-A6C34878D82A}">
                    <a16:rowId xmlns:a16="http://schemas.microsoft.com/office/drawing/2014/main" xmlns="" val="10001"/>
                  </a:ext>
                </a:extLst>
              </a:tr>
              <a:tr h="293190">
                <a:tc>
                  <a:txBody>
                    <a:bodyPr/>
                    <a:lstStyle/>
                    <a:p>
                      <a:r>
                        <a:rPr lang="en-US" dirty="0" smtClean="0">
                          <a:solidFill>
                            <a:schemeClr val="tx1"/>
                          </a:solidFill>
                        </a:rPr>
                        <a:t>Hard disk</a:t>
                      </a:r>
                      <a:r>
                        <a:rPr lang="en-US" baseline="0" dirty="0" smtClean="0">
                          <a:solidFill>
                            <a:schemeClr val="tx1"/>
                          </a:solidFill>
                        </a:rPr>
                        <a:t>             </a:t>
                      </a:r>
                      <a:endParaRPr lang="en-US" dirty="0">
                        <a:solidFill>
                          <a:schemeClr val="tx1"/>
                        </a:solidFill>
                      </a:endParaRPr>
                    </a:p>
                  </a:txBody>
                  <a:tcPr/>
                </a:tc>
                <a:tc>
                  <a:txBody>
                    <a:bodyPr/>
                    <a:lstStyle/>
                    <a:p>
                      <a:r>
                        <a:rPr lang="en-US" dirty="0" smtClean="0">
                          <a:solidFill>
                            <a:schemeClr val="tx1"/>
                          </a:solidFill>
                        </a:rPr>
                        <a:t>:</a:t>
                      </a:r>
                      <a:endParaRPr lang="en-US" dirty="0">
                        <a:solidFill>
                          <a:schemeClr val="tx1"/>
                        </a:solidFill>
                      </a:endParaRPr>
                    </a:p>
                  </a:txBody>
                  <a:tcPr/>
                </a:tc>
                <a:tc>
                  <a:txBody>
                    <a:bodyPr/>
                    <a:lstStyle/>
                    <a:p>
                      <a:r>
                        <a:rPr lang="en-US" dirty="0" smtClean="0">
                          <a:solidFill>
                            <a:schemeClr val="tx1"/>
                          </a:solidFill>
                        </a:rPr>
                        <a:t>1 TB</a:t>
                      </a:r>
                      <a:endParaRPr lang="en-US" dirty="0">
                        <a:solidFill>
                          <a:schemeClr val="tx1"/>
                        </a:solidFill>
                      </a:endParaRPr>
                    </a:p>
                  </a:txBody>
                  <a:tcPr/>
                </a:tc>
                <a:extLst>
                  <a:ext uri="{0D108BD9-81ED-4DB2-BD59-A6C34878D82A}">
                    <a16:rowId xmlns:a16="http://schemas.microsoft.com/office/drawing/2014/main" xmlns="" val="10002"/>
                  </a:ext>
                </a:extLst>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400667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38648" y="83361"/>
            <a:ext cx="8706116" cy="1200329"/>
          </a:xfrm>
          <a:prstGeom prst="rect">
            <a:avLst/>
          </a:prstGeom>
          <a:noFill/>
        </p:spPr>
        <p:txBody>
          <a:bodyPr wrap="square" rtlCol="0">
            <a:spAutoFit/>
          </a:bodyPr>
          <a:lstStyle/>
          <a:p>
            <a:pPr algn="ctr"/>
            <a:r>
              <a:rPr lang="en-US" sz="3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rPr>
              <a:t>MINIMUM </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rPr>
              <a:t>SOFTWARE REQUIREMENT</a:t>
            </a:r>
          </a:p>
          <a:p>
            <a:pPr algn="ctr"/>
            <a:endPar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endParaRPr>
          </a:p>
        </p:txBody>
      </p:sp>
      <p:sp>
        <p:nvSpPr>
          <p:cNvPr id="11" name="TextBox 10"/>
          <p:cNvSpPr txBox="1"/>
          <p:nvPr/>
        </p:nvSpPr>
        <p:spPr>
          <a:xfrm>
            <a:off x="228600" y="1676400"/>
            <a:ext cx="4343400" cy="400110"/>
          </a:xfrm>
          <a:prstGeom prst="rect">
            <a:avLst/>
          </a:prstGeom>
          <a:noFill/>
        </p:spPr>
        <p:txBody>
          <a:bodyPr wrap="square" rtlCol="0">
            <a:spAutoFit/>
          </a:bodyPr>
          <a:lstStyle/>
          <a:p>
            <a:pPr marL="342900" indent="-342900">
              <a:buFont typeface="Wingdings" pitchFamily="2" charset="2"/>
              <a:buChar char="q"/>
            </a:pPr>
            <a:r>
              <a:rPr lang="en-US" sz="2000" b="1" u="sng" dirty="0" smtClean="0">
                <a:ln w="0"/>
                <a:solidFill>
                  <a:schemeClr val="accent1"/>
                </a:solidFill>
                <a:effectLst>
                  <a:outerShdw blurRad="38100" dist="25400" dir="5400000" algn="ctr" rotWithShape="0">
                    <a:srgbClr val="6E747A">
                      <a:alpha val="43000"/>
                    </a:srgbClr>
                  </a:outerShdw>
                </a:effectLst>
              </a:rPr>
              <a:t>Server Configuration :-</a:t>
            </a:r>
            <a:endParaRPr lang="en-US" sz="2000" b="1" u="sng" dirty="0">
              <a:ln w="0"/>
              <a:solidFill>
                <a:schemeClr val="accent1"/>
              </a:solidFill>
              <a:effectLst>
                <a:outerShdw blurRad="38100" dist="25400" dir="5400000" algn="ctr" rotWithShape="0">
                  <a:srgbClr val="6E747A">
                    <a:alpha val="43000"/>
                  </a:srgbClr>
                </a:outerShdw>
              </a:effectLst>
            </a:endParaRPr>
          </a:p>
        </p:txBody>
      </p:sp>
      <p:graphicFrame>
        <p:nvGraphicFramePr>
          <p:cNvPr id="12" name="Table 11"/>
          <p:cNvGraphicFramePr>
            <a:graphicFrameLocks noGrp="1"/>
          </p:cNvGraphicFramePr>
          <p:nvPr>
            <p:extLst>
              <p:ext uri="{D42A27DB-BD31-4B8C-83A1-F6EECF244321}">
                <p14:modId xmlns:p14="http://schemas.microsoft.com/office/powerpoint/2010/main" val="1496745477"/>
              </p:ext>
            </p:extLst>
          </p:nvPr>
        </p:nvGraphicFramePr>
        <p:xfrm>
          <a:off x="3262648" y="1754326"/>
          <a:ext cx="6096000" cy="1414530"/>
        </p:xfrm>
        <a:graphic>
          <a:graphicData uri="http://schemas.openxmlformats.org/drawingml/2006/table">
            <a:tbl>
              <a:tblPr firstRow="1" bandRow="1">
                <a:tableStyleId>{B301B821-A1FF-4177-AEE7-76D212191A09}</a:tableStyleId>
              </a:tblPr>
              <a:tblGrid>
                <a:gridCol w="2133600">
                  <a:extLst>
                    <a:ext uri="{9D8B030D-6E8A-4147-A177-3AD203B41FA5}">
                      <a16:colId xmlns:a16="http://schemas.microsoft.com/office/drawing/2014/main" xmlns="" val="20000"/>
                    </a:ext>
                  </a:extLst>
                </a:gridCol>
                <a:gridCol w="381000">
                  <a:extLst>
                    <a:ext uri="{9D8B030D-6E8A-4147-A177-3AD203B41FA5}">
                      <a16:colId xmlns:a16="http://schemas.microsoft.com/office/drawing/2014/main" xmlns="" val="20001"/>
                    </a:ext>
                  </a:extLst>
                </a:gridCol>
                <a:gridCol w="3581400">
                  <a:extLst>
                    <a:ext uri="{9D8B030D-6E8A-4147-A177-3AD203B41FA5}">
                      <a16:colId xmlns:a16="http://schemas.microsoft.com/office/drawing/2014/main" xmlns="" val="20002"/>
                    </a:ext>
                  </a:extLst>
                </a:gridCol>
              </a:tblGrid>
              <a:tr h="672850">
                <a:tc>
                  <a:txBody>
                    <a:bodyPr/>
                    <a:lstStyle/>
                    <a:p>
                      <a:r>
                        <a:rPr lang="en-US" sz="1800" dirty="0" smtClean="0"/>
                        <a:t>Front End</a:t>
                      </a:r>
                      <a:endParaRPr lang="en-US" sz="1800" dirty="0">
                        <a:solidFill>
                          <a:schemeClr val="bg1"/>
                        </a:solidFill>
                      </a:endParaRPr>
                    </a:p>
                  </a:txBody>
                  <a:tcPr/>
                </a:tc>
                <a:tc>
                  <a:txBody>
                    <a:bodyPr/>
                    <a:lstStyle/>
                    <a:p>
                      <a:r>
                        <a:rPr lang="en-US" sz="1800" dirty="0" smtClean="0"/>
                        <a:t>:</a:t>
                      </a:r>
                      <a:endParaRPr lang="en-US" sz="1800"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Sublime</a:t>
                      </a:r>
                      <a:r>
                        <a:rPr lang="en-US" sz="1800" baseline="0" dirty="0" smtClean="0"/>
                        <a:t> 3 with php server extension.</a:t>
                      </a:r>
                      <a:endParaRPr lang="en-US" sz="1800" dirty="0">
                        <a:solidFill>
                          <a:schemeClr val="bg1"/>
                        </a:solidFill>
                      </a:endParaRPr>
                    </a:p>
                  </a:txBody>
                  <a:tcPr/>
                </a:tc>
                <a:extLst>
                  <a:ext uri="{0D108BD9-81ED-4DB2-BD59-A6C34878D82A}">
                    <a16:rowId xmlns:a16="http://schemas.microsoft.com/office/drawing/2014/main" xmlns="" val="10000"/>
                  </a:ext>
                </a:extLst>
              </a:tr>
              <a:tr h="370840">
                <a:tc>
                  <a:txBody>
                    <a:bodyPr/>
                    <a:lstStyle/>
                    <a:p>
                      <a:r>
                        <a:rPr lang="en-US" sz="1800" dirty="0" smtClean="0"/>
                        <a:t>Back</a:t>
                      </a:r>
                      <a:r>
                        <a:rPr lang="en-US" sz="1800" baseline="0" dirty="0" smtClean="0"/>
                        <a:t> End</a:t>
                      </a:r>
                      <a:endParaRPr lang="en-US" sz="1800" dirty="0">
                        <a:solidFill>
                          <a:schemeClr val="bg1"/>
                        </a:solidFill>
                      </a:endParaRPr>
                    </a:p>
                  </a:txBody>
                  <a:tcPr/>
                </a:tc>
                <a:tc>
                  <a:txBody>
                    <a:bodyPr/>
                    <a:lstStyle/>
                    <a:p>
                      <a:r>
                        <a:rPr lang="en-US" sz="1800" dirty="0" smtClean="0"/>
                        <a:t>:</a:t>
                      </a:r>
                      <a:endParaRPr lang="en-US" sz="1800" dirty="0">
                        <a:solidFill>
                          <a:schemeClr val="bg1"/>
                        </a:solidFill>
                      </a:endParaRPr>
                    </a:p>
                  </a:txBody>
                  <a:tcPr/>
                </a:tc>
                <a:tc>
                  <a:txBody>
                    <a:bodyPr/>
                    <a:lstStyle/>
                    <a:p>
                      <a:r>
                        <a:rPr lang="en-US" sz="1800" dirty="0" smtClean="0"/>
                        <a:t>SQL Server</a:t>
                      </a:r>
                      <a:r>
                        <a:rPr lang="en-US" sz="1800" baseline="0" dirty="0" smtClean="0"/>
                        <a:t> and apache server</a:t>
                      </a:r>
                      <a:endParaRPr lang="en-US" sz="1800" dirty="0">
                        <a:solidFill>
                          <a:schemeClr val="bg1"/>
                        </a:solidFill>
                      </a:endParaRPr>
                    </a:p>
                  </a:txBody>
                  <a:tcPr/>
                </a:tc>
                <a:extLst>
                  <a:ext uri="{0D108BD9-81ED-4DB2-BD59-A6C34878D82A}">
                    <a16:rowId xmlns:a16="http://schemas.microsoft.com/office/drawing/2014/main" xmlns="" val="10001"/>
                  </a:ext>
                </a:extLst>
              </a:tr>
              <a:tr h="370840">
                <a:tc>
                  <a:txBody>
                    <a:bodyPr/>
                    <a:lstStyle/>
                    <a:p>
                      <a:r>
                        <a:rPr lang="en-US" sz="1800" dirty="0" smtClean="0"/>
                        <a:t>Operating</a:t>
                      </a:r>
                      <a:r>
                        <a:rPr lang="en-US" sz="1800" baseline="0" dirty="0" smtClean="0"/>
                        <a:t> System</a:t>
                      </a:r>
                      <a:endParaRPr lang="en-US" sz="1800" dirty="0">
                        <a:solidFill>
                          <a:schemeClr val="bg1"/>
                        </a:solidFill>
                      </a:endParaRPr>
                    </a:p>
                  </a:txBody>
                  <a:tcPr/>
                </a:tc>
                <a:tc>
                  <a:txBody>
                    <a:bodyPr/>
                    <a:lstStyle/>
                    <a:p>
                      <a:r>
                        <a:rPr lang="en-US" sz="1800" dirty="0" smtClean="0"/>
                        <a:t>:</a:t>
                      </a:r>
                      <a:endParaRPr lang="en-US" sz="1800" dirty="0">
                        <a:solidFill>
                          <a:schemeClr val="bg1"/>
                        </a:solidFill>
                      </a:endParaRPr>
                    </a:p>
                  </a:txBody>
                  <a:tcPr/>
                </a:tc>
                <a:tc>
                  <a:txBody>
                    <a:bodyPr/>
                    <a:lstStyle/>
                    <a:p>
                      <a:r>
                        <a:rPr lang="en-US" sz="1800" dirty="0" smtClean="0"/>
                        <a:t>Windows</a:t>
                      </a:r>
                      <a:r>
                        <a:rPr lang="en-US" sz="1800" baseline="0" dirty="0" smtClean="0"/>
                        <a:t> Server 2008 or Higher</a:t>
                      </a:r>
                      <a:endParaRPr lang="en-US" sz="1800" dirty="0">
                        <a:solidFill>
                          <a:schemeClr val="bg1"/>
                        </a:solidFill>
                      </a:endParaRPr>
                    </a:p>
                  </a:txBody>
                  <a:tcPr/>
                </a:tc>
                <a:extLst>
                  <a:ext uri="{0D108BD9-81ED-4DB2-BD59-A6C34878D82A}">
                    <a16:rowId xmlns:a16="http://schemas.microsoft.com/office/drawing/2014/main" xmlns="" val="10002"/>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369782272"/>
              </p:ext>
            </p:extLst>
          </p:nvPr>
        </p:nvGraphicFramePr>
        <p:xfrm>
          <a:off x="3249769" y="4277311"/>
          <a:ext cx="6096000" cy="1285240"/>
        </p:xfrm>
        <a:graphic>
          <a:graphicData uri="http://schemas.openxmlformats.org/drawingml/2006/table">
            <a:tbl>
              <a:tblPr firstRow="1" bandRow="1">
                <a:tableStyleId>{B301B821-A1FF-4177-AEE7-76D212191A09}</a:tableStyleId>
              </a:tblPr>
              <a:tblGrid>
                <a:gridCol w="2057400">
                  <a:extLst>
                    <a:ext uri="{9D8B030D-6E8A-4147-A177-3AD203B41FA5}">
                      <a16:colId xmlns:a16="http://schemas.microsoft.com/office/drawing/2014/main" xmlns="" val="20000"/>
                    </a:ext>
                  </a:extLst>
                </a:gridCol>
                <a:gridCol w="381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lang="en-US" sz="1800" dirty="0" smtClean="0"/>
                        <a:t>Operating System</a:t>
                      </a:r>
                      <a:endParaRPr lang="en-US" sz="1800" dirty="0">
                        <a:solidFill>
                          <a:schemeClr val="bg1"/>
                        </a:solidFill>
                      </a:endParaRPr>
                    </a:p>
                  </a:txBody>
                  <a:tcPr/>
                </a:tc>
                <a:tc>
                  <a:txBody>
                    <a:bodyPr/>
                    <a:lstStyle/>
                    <a:p>
                      <a:r>
                        <a:rPr lang="en-US" sz="1800" dirty="0" smtClean="0"/>
                        <a:t>:</a:t>
                      </a:r>
                      <a:endParaRPr lang="en-US" sz="1800" dirty="0">
                        <a:solidFill>
                          <a:schemeClr val="bg1"/>
                        </a:solidFill>
                      </a:endParaRPr>
                    </a:p>
                  </a:txBody>
                  <a:tcPr/>
                </a:tc>
                <a:tc>
                  <a:txBody>
                    <a:bodyPr/>
                    <a:lstStyle/>
                    <a:p>
                      <a:r>
                        <a:rPr lang="en-US" sz="1800" dirty="0" smtClean="0"/>
                        <a:t>Windows 10,9,8 or Higher</a:t>
                      </a:r>
                      <a:endParaRPr lang="en-US" sz="1800" dirty="0">
                        <a:solidFill>
                          <a:schemeClr val="bg1"/>
                        </a:solidFill>
                      </a:endParaRPr>
                    </a:p>
                  </a:txBody>
                  <a:tcPr/>
                </a:tc>
                <a:extLst>
                  <a:ext uri="{0D108BD9-81ED-4DB2-BD59-A6C34878D82A}">
                    <a16:rowId xmlns:a16="http://schemas.microsoft.com/office/drawing/2014/main" xmlns="" val="10000"/>
                  </a:ext>
                </a:extLst>
              </a:tr>
              <a:tr h="370840">
                <a:tc>
                  <a:txBody>
                    <a:bodyPr/>
                    <a:lstStyle/>
                    <a:p>
                      <a:r>
                        <a:rPr lang="en-US" sz="1800" dirty="0" smtClean="0"/>
                        <a:t>Browser</a:t>
                      </a:r>
                      <a:endParaRPr lang="en-US" sz="1800" dirty="0">
                        <a:solidFill>
                          <a:schemeClr val="bg1"/>
                        </a:solidFill>
                      </a:endParaRPr>
                    </a:p>
                  </a:txBody>
                  <a:tcPr/>
                </a:tc>
                <a:tc>
                  <a:txBody>
                    <a:bodyPr/>
                    <a:lstStyle/>
                    <a:p>
                      <a:r>
                        <a:rPr lang="en-US" sz="1800" dirty="0" smtClean="0"/>
                        <a:t>:</a:t>
                      </a:r>
                      <a:endParaRPr lang="en-US" sz="1800" dirty="0">
                        <a:solidFill>
                          <a:schemeClr val="bg1"/>
                        </a:solidFill>
                      </a:endParaRPr>
                    </a:p>
                  </a:txBody>
                  <a:tcPr/>
                </a:tc>
                <a:tc>
                  <a:txBody>
                    <a:bodyPr/>
                    <a:lstStyle/>
                    <a:p>
                      <a:r>
                        <a:rPr lang="en-US" sz="1800" dirty="0" smtClean="0"/>
                        <a:t>Internet Explorer 8</a:t>
                      </a:r>
                      <a:r>
                        <a:rPr lang="en-US" sz="1800" baseline="0" dirty="0" smtClean="0"/>
                        <a:t> or later</a:t>
                      </a:r>
                      <a:r>
                        <a:rPr lang="en-US" sz="1800" dirty="0" smtClean="0"/>
                        <a:t>, Mozilla Firefox 28 or later, Google Chorme 34 or later, Opera</a:t>
                      </a:r>
                      <a:r>
                        <a:rPr lang="en-US" sz="1800" baseline="0" dirty="0" smtClean="0"/>
                        <a:t> 18 ,Any Browser.</a:t>
                      </a:r>
                      <a:endParaRPr lang="en-US" sz="1800" dirty="0">
                        <a:solidFill>
                          <a:schemeClr val="bg1"/>
                        </a:solidFill>
                      </a:endParaRPr>
                    </a:p>
                  </a:txBody>
                  <a:tcPr/>
                </a:tc>
                <a:extLst>
                  <a:ext uri="{0D108BD9-81ED-4DB2-BD59-A6C34878D82A}">
                    <a16:rowId xmlns:a16="http://schemas.microsoft.com/office/drawing/2014/main" xmlns="" val="10001"/>
                  </a:ext>
                </a:extLst>
              </a:tr>
            </a:tbl>
          </a:graphicData>
        </a:graphic>
      </p:graphicFrame>
      <p:sp>
        <p:nvSpPr>
          <p:cNvPr id="14" name="TextBox 13"/>
          <p:cNvSpPr txBox="1"/>
          <p:nvPr/>
        </p:nvSpPr>
        <p:spPr>
          <a:xfrm>
            <a:off x="233149" y="4062260"/>
            <a:ext cx="4495800" cy="400110"/>
          </a:xfrm>
          <a:prstGeom prst="rect">
            <a:avLst/>
          </a:prstGeom>
          <a:noFill/>
        </p:spPr>
        <p:txBody>
          <a:bodyPr wrap="square" rtlCol="0">
            <a:spAutoFit/>
          </a:bodyPr>
          <a:lstStyle/>
          <a:p>
            <a:pPr marL="342900" indent="-342900">
              <a:buFont typeface="Wingdings" pitchFamily="2" charset="2"/>
              <a:buChar char="q"/>
            </a:pPr>
            <a:r>
              <a:rPr lang="en-US" sz="2000" b="1" u="sng" dirty="0" smtClean="0">
                <a:ln w="0"/>
                <a:solidFill>
                  <a:schemeClr val="accent1"/>
                </a:solidFill>
                <a:effectLst>
                  <a:outerShdw blurRad="38100" dist="25400" dir="5400000" algn="ctr" rotWithShape="0">
                    <a:srgbClr val="6E747A">
                      <a:alpha val="43000"/>
                    </a:srgbClr>
                  </a:outerShdw>
                </a:effectLst>
              </a:rPr>
              <a:t>Client Configuration :-</a:t>
            </a:r>
            <a:endParaRPr lang="en-US" sz="2000" b="1" u="sng" dirty="0">
              <a:ln w="0"/>
              <a:solidFill>
                <a:schemeClr val="accent1"/>
              </a:solidFill>
              <a:effectLst>
                <a:outerShdw blurRad="38100" dist="25400" dir="5400000" algn="ctr" rotWithShape="0">
                  <a:srgbClr val="6E747A">
                    <a:alpha val="43000"/>
                  </a:srgb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7"/>
            <a:ext cx="1015873" cy="1015873"/>
          </a:xfrm>
          <a:prstGeom prst="rect">
            <a:avLst/>
          </a:prstGeom>
        </p:spPr>
      </p:pic>
    </p:spTree>
    <p:extLst>
      <p:ext uri="{BB962C8B-B14F-4D97-AF65-F5344CB8AC3E}">
        <p14:creationId xmlns:p14="http://schemas.microsoft.com/office/powerpoint/2010/main" val="1412644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28930" y="-54807"/>
            <a:ext cx="7534140" cy="769441"/>
          </a:xfrm>
          <a:prstGeom prst="rect">
            <a:avLst/>
          </a:prstGeom>
          <a:noFill/>
        </p:spPr>
        <p:txBody>
          <a:bodyPr wrap="square" rtlCol="0">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5.FUNCTION SPECIFICATION</a:t>
            </a:r>
            <a:endPar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Rectangle 2"/>
          <p:cNvSpPr/>
          <p:nvPr/>
        </p:nvSpPr>
        <p:spPr>
          <a:xfrm>
            <a:off x="1166791" y="1181886"/>
            <a:ext cx="6366456" cy="4708981"/>
          </a:xfrm>
          <a:prstGeom prst="rect">
            <a:avLst/>
          </a:prstGeom>
          <a:noFill/>
        </p:spPr>
        <p:txBody>
          <a:bodyPr wrap="square">
            <a:spAutoFit/>
          </a:bodyPr>
          <a:lstStyle/>
          <a:p>
            <a:pPr marL="342900" indent="-342900" algn="just">
              <a:buFont typeface="Wingdings" pitchFamily="2" charset="2"/>
              <a:buChar char="Ø"/>
            </a:pPr>
            <a:r>
              <a:rPr lang="en-US" sz="2000" b="1" dirty="0" smtClean="0">
                <a:ln w="0"/>
                <a:solidFill>
                  <a:schemeClr val="bg1"/>
                </a:solidFill>
                <a:effectLst>
                  <a:outerShdw blurRad="38100" dist="19050" dir="2700000" algn="tl" rotWithShape="0">
                    <a:schemeClr val="dk1">
                      <a:alpha val="40000"/>
                    </a:schemeClr>
                  </a:outerShdw>
                </a:effectLst>
              </a:rPr>
              <a:t>There Are Main Three Users Of This System.</a:t>
            </a:r>
          </a:p>
          <a:p>
            <a:pPr marL="800100" lvl="1" indent="-342900" algn="just">
              <a:buFont typeface="Wingdings" pitchFamily="2" charset="2"/>
              <a:buChar char="Ø"/>
            </a:pPr>
            <a:r>
              <a:rPr lang="en-US" sz="2000" b="1" dirty="0" smtClean="0">
                <a:ln w="0"/>
                <a:solidFill>
                  <a:schemeClr val="accent1"/>
                </a:solidFill>
                <a:effectLst>
                  <a:outerShdw blurRad="38100" dist="25400" dir="5400000" algn="ctr" rotWithShape="0">
                    <a:srgbClr val="6E747A">
                      <a:alpha val="43000"/>
                    </a:srgbClr>
                  </a:outerShdw>
                </a:effectLst>
              </a:rPr>
              <a:t>Admin</a:t>
            </a:r>
          </a:p>
          <a:p>
            <a:pPr marL="1257300" lvl="2" indent="-342900" algn="just">
              <a:buFont typeface="Wingdings" pitchFamily="2" charset="2"/>
              <a:buChar char="ü"/>
            </a:pPr>
            <a:r>
              <a:rPr lang="en-US" sz="2000" b="1" dirty="0" smtClean="0">
                <a:ln w="0"/>
                <a:solidFill>
                  <a:schemeClr val="bg1"/>
                </a:solidFill>
                <a:effectLst>
                  <a:outerShdw blurRad="38100" dist="19050" dir="2700000" algn="tl" rotWithShape="0">
                    <a:schemeClr val="dk1">
                      <a:alpha val="40000"/>
                    </a:schemeClr>
                  </a:outerShdw>
                </a:effectLst>
              </a:rPr>
              <a:t>	</a:t>
            </a:r>
            <a:r>
              <a:rPr lang="en-US" b="1" dirty="0" smtClean="0">
                <a:ln w="0"/>
                <a:solidFill>
                  <a:schemeClr val="bg1"/>
                </a:solidFill>
                <a:effectLst>
                  <a:outerShdw blurRad="38100" dist="19050" dir="2700000" algn="tl" rotWithShape="0">
                    <a:schemeClr val="dk1">
                      <a:alpha val="40000"/>
                    </a:schemeClr>
                  </a:outerShdw>
                </a:effectLst>
              </a:rPr>
              <a:t>Manage All The Master Data</a:t>
            </a:r>
          </a:p>
          <a:p>
            <a:pPr marL="1200150" lvl="2" indent="-285750" algn="just">
              <a:buFont typeface="Wingdings" pitchFamily="2" charset="2"/>
              <a:buChar char="ü"/>
            </a:pPr>
            <a:r>
              <a:rPr lang="en-US" b="1" dirty="0" smtClean="0">
                <a:ln w="0"/>
                <a:solidFill>
                  <a:schemeClr val="bg1"/>
                </a:solidFill>
                <a:effectLst>
                  <a:outerShdw blurRad="38100" dist="19050" dir="2700000" algn="tl" rotWithShape="0">
                    <a:schemeClr val="dk1">
                      <a:alpha val="40000"/>
                    </a:schemeClr>
                  </a:outerShdw>
                </a:effectLst>
              </a:rPr>
              <a:t>	View All The Users</a:t>
            </a:r>
          </a:p>
          <a:p>
            <a:pPr marL="1200150" lvl="2" indent="-285750" algn="just">
              <a:buFont typeface="Wingdings" pitchFamily="2" charset="2"/>
              <a:buChar char="ü"/>
            </a:pPr>
            <a:r>
              <a:rPr lang="en-US" b="1" dirty="0" smtClean="0">
                <a:ln w="0"/>
                <a:solidFill>
                  <a:schemeClr val="bg1"/>
                </a:solidFill>
                <a:effectLst>
                  <a:outerShdw blurRad="38100" dist="19050" dir="2700000" algn="tl" rotWithShape="0">
                    <a:schemeClr val="dk1">
                      <a:alpha val="40000"/>
                    </a:schemeClr>
                  </a:outerShdw>
                </a:effectLst>
              </a:rPr>
              <a:t>	Verify The Users</a:t>
            </a:r>
          </a:p>
          <a:p>
            <a:pPr marL="1200150" lvl="2" indent="-285750" algn="just">
              <a:buFont typeface="Wingdings" pitchFamily="2" charset="2"/>
              <a:buChar char="ü"/>
            </a:pPr>
            <a:r>
              <a:rPr lang="en-US" b="1" dirty="0" smtClean="0">
                <a:ln w="0"/>
                <a:solidFill>
                  <a:schemeClr val="bg1"/>
                </a:solidFill>
                <a:effectLst>
                  <a:outerShdw blurRad="38100" dist="19050" dir="2700000" algn="tl" rotWithShape="0">
                    <a:schemeClr val="dk1">
                      <a:alpha val="40000"/>
                    </a:schemeClr>
                  </a:outerShdw>
                </a:effectLst>
              </a:rPr>
              <a:t>	Manage The </a:t>
            </a:r>
            <a:r>
              <a:rPr lang="en-US" b="1" dirty="0" smtClean="0">
                <a:ln w="0"/>
                <a:solidFill>
                  <a:schemeClr val="bg1"/>
                </a:solidFill>
                <a:effectLst>
                  <a:outerShdw blurRad="38100" dist="19050" dir="2700000" algn="tl" rotWithShape="0">
                    <a:schemeClr val="dk1">
                      <a:alpha val="40000"/>
                    </a:schemeClr>
                  </a:outerShdw>
                </a:effectLst>
              </a:rPr>
              <a:t>Products</a:t>
            </a:r>
          </a:p>
          <a:p>
            <a:pPr marL="1200150" lvl="2" indent="-285750" algn="just">
              <a:buFont typeface="Wingdings" pitchFamily="2" charset="2"/>
              <a:buChar char="ü"/>
            </a:pPr>
            <a:r>
              <a:rPr lang="en-US" b="1" dirty="0" smtClean="0">
                <a:ln w="0"/>
                <a:solidFill>
                  <a:schemeClr val="bg1"/>
                </a:solidFill>
                <a:effectLst>
                  <a:outerShdw blurRad="38100" dist="19050" dir="2700000" algn="tl" rotWithShape="0">
                    <a:schemeClr val="dk1">
                      <a:alpha val="40000"/>
                    </a:schemeClr>
                  </a:outerShdw>
                </a:effectLst>
              </a:rPr>
              <a:t> </a:t>
            </a:r>
            <a:r>
              <a:rPr lang="en-US" b="1" dirty="0" smtClean="0">
                <a:ln w="0"/>
                <a:solidFill>
                  <a:schemeClr val="bg1"/>
                </a:solidFill>
                <a:effectLst>
                  <a:outerShdw blurRad="38100" dist="19050" dir="2700000" algn="tl" rotWithShape="0">
                    <a:schemeClr val="dk1">
                      <a:alpha val="40000"/>
                    </a:schemeClr>
                  </a:outerShdw>
                </a:effectLst>
              </a:rPr>
              <a:t>	Manage Admin Dashboard</a:t>
            </a:r>
          </a:p>
          <a:p>
            <a:pPr marL="1200150" lvl="2" indent="-285750" algn="just">
              <a:buFont typeface="Wingdings" pitchFamily="2" charset="2"/>
              <a:buChar char="ü"/>
            </a:pPr>
            <a:r>
              <a:rPr lang="en-US" b="1" dirty="0" smtClean="0">
                <a:ln w="0"/>
                <a:solidFill>
                  <a:schemeClr val="bg1"/>
                </a:solidFill>
                <a:effectLst>
                  <a:outerShdw blurRad="38100" dist="19050" dir="2700000" algn="tl" rotWithShape="0">
                    <a:schemeClr val="dk1">
                      <a:alpha val="40000"/>
                    </a:schemeClr>
                  </a:outerShdw>
                </a:effectLst>
              </a:rPr>
              <a:t>            Manage</a:t>
            </a:r>
            <a:r>
              <a:rPr lang="en-US" sz="2000" b="1" dirty="0" smtClean="0">
                <a:ln w="0"/>
                <a:solidFill>
                  <a:schemeClr val="bg1"/>
                </a:solidFill>
                <a:effectLst>
                  <a:outerShdw blurRad="38100" dist="19050" dir="2700000" algn="tl" rotWithShape="0">
                    <a:schemeClr val="dk1">
                      <a:alpha val="40000"/>
                    </a:schemeClr>
                  </a:outerShdw>
                </a:effectLst>
              </a:rPr>
              <a:t>	</a:t>
            </a:r>
            <a:r>
              <a:rPr lang="en-US" sz="2000" b="1" dirty="0" smtClean="0">
                <a:ln w="0"/>
                <a:solidFill>
                  <a:schemeClr val="bg1"/>
                </a:solidFill>
                <a:effectLst>
                  <a:outerShdw blurRad="38100" dist="19050" dir="2700000" algn="tl" rotWithShape="0">
                    <a:schemeClr val="dk1">
                      <a:alpha val="40000"/>
                    </a:schemeClr>
                  </a:outerShdw>
                </a:effectLst>
              </a:rPr>
              <a:t>Transactions</a:t>
            </a:r>
          </a:p>
          <a:p>
            <a:pPr lvl="2" algn="just"/>
            <a:endParaRPr lang="en-US" sz="2000" b="1" dirty="0" smtClean="0">
              <a:ln w="0"/>
              <a:solidFill>
                <a:schemeClr val="bg1"/>
              </a:solidFill>
              <a:effectLst>
                <a:outerShdw blurRad="38100" dist="19050" dir="2700000" algn="tl" rotWithShape="0">
                  <a:schemeClr val="dk1">
                    <a:alpha val="40000"/>
                  </a:schemeClr>
                </a:outerShdw>
              </a:effectLst>
            </a:endParaRPr>
          </a:p>
          <a:p>
            <a:pPr marL="800100" lvl="1" indent="-342900" algn="just">
              <a:buFont typeface="Wingdings" pitchFamily="2" charset="2"/>
              <a:buChar char="Ø"/>
            </a:pPr>
            <a:r>
              <a:rPr lang="en-US" sz="2000" b="1" dirty="0" smtClean="0">
                <a:ln w="0"/>
                <a:solidFill>
                  <a:schemeClr val="accent1"/>
                </a:solidFill>
                <a:effectLst>
                  <a:outerShdw blurRad="38100" dist="25400" dir="5400000" algn="ctr" rotWithShape="0">
                    <a:srgbClr val="6E747A">
                      <a:alpha val="43000"/>
                    </a:srgbClr>
                  </a:outerShdw>
                </a:effectLst>
              </a:rPr>
              <a:t>Users</a:t>
            </a:r>
            <a:endParaRPr lang="en-US" sz="2000" b="1" dirty="0" smtClean="0">
              <a:ln w="0"/>
              <a:solidFill>
                <a:schemeClr val="accent1"/>
              </a:solidFill>
              <a:effectLst>
                <a:outerShdw blurRad="38100" dist="25400" dir="5400000" algn="ctr" rotWithShape="0">
                  <a:srgbClr val="6E747A">
                    <a:alpha val="43000"/>
                  </a:srgbClr>
                </a:outerShdw>
              </a:effectLst>
            </a:endParaRPr>
          </a:p>
          <a:p>
            <a:pPr marL="1200150" lvl="2" indent="-285750" algn="just">
              <a:buFont typeface="Wingdings" pitchFamily="2" charset="2"/>
              <a:buChar char="ü"/>
            </a:pPr>
            <a:r>
              <a:rPr lang="en-US" b="1" dirty="0" smtClean="0">
                <a:ln w="0"/>
                <a:solidFill>
                  <a:schemeClr val="bg1"/>
                </a:solidFill>
                <a:effectLst>
                  <a:outerShdw blurRad="38100" dist="19050" dir="2700000" algn="tl" rotWithShape="0">
                    <a:schemeClr val="dk1">
                      <a:alpha val="40000"/>
                    </a:schemeClr>
                  </a:outerShdw>
                </a:effectLst>
              </a:rPr>
              <a:t>   	Can See The Products</a:t>
            </a:r>
          </a:p>
          <a:p>
            <a:pPr marL="1200150" lvl="2" indent="-285750" algn="just">
              <a:buFont typeface="Wingdings" pitchFamily="2" charset="2"/>
              <a:buChar char="ü"/>
            </a:pPr>
            <a:r>
              <a:rPr lang="en-US" b="1" dirty="0" smtClean="0">
                <a:ln w="0"/>
                <a:solidFill>
                  <a:schemeClr val="bg1"/>
                </a:solidFill>
                <a:effectLst>
                  <a:outerShdw blurRad="38100" dist="19050" dir="2700000" algn="tl" rotWithShape="0">
                    <a:schemeClr val="dk1">
                      <a:alpha val="40000"/>
                    </a:schemeClr>
                  </a:outerShdw>
                </a:effectLst>
              </a:rPr>
              <a:t> 	Can Search The Products</a:t>
            </a:r>
          </a:p>
          <a:p>
            <a:pPr marL="1200150" lvl="2" indent="-285750" algn="just">
              <a:buFont typeface="Wingdings" pitchFamily="2" charset="2"/>
              <a:buChar char="ü"/>
            </a:pPr>
            <a:r>
              <a:rPr lang="en-US" b="1" dirty="0" smtClean="0">
                <a:ln w="0"/>
                <a:solidFill>
                  <a:schemeClr val="bg1"/>
                </a:solidFill>
                <a:effectLst>
                  <a:outerShdw blurRad="38100" dist="19050" dir="2700000" algn="tl" rotWithShape="0">
                    <a:schemeClr val="dk1">
                      <a:alpha val="40000"/>
                    </a:schemeClr>
                  </a:outerShdw>
                </a:effectLst>
              </a:rPr>
              <a:t> 	Can Buy Products</a:t>
            </a:r>
          </a:p>
          <a:p>
            <a:pPr marL="1200150" lvl="2" indent="-285750" algn="just">
              <a:buFont typeface="Wingdings" pitchFamily="2" charset="2"/>
              <a:buChar char="ü"/>
            </a:pPr>
            <a:r>
              <a:rPr lang="en-US" b="1" dirty="0" smtClean="0">
                <a:ln w="0"/>
                <a:solidFill>
                  <a:schemeClr val="bg1"/>
                </a:solidFill>
                <a:effectLst>
                  <a:outerShdw blurRad="38100" dist="19050" dir="2700000" algn="tl" rotWithShape="0">
                    <a:schemeClr val="dk1">
                      <a:alpha val="40000"/>
                    </a:schemeClr>
                  </a:outerShdw>
                </a:effectLst>
              </a:rPr>
              <a:t> 	Manage Cart</a:t>
            </a:r>
          </a:p>
          <a:p>
            <a:pPr marL="1200150" lvl="2" indent="-285750" algn="just">
              <a:buFont typeface="Wingdings" pitchFamily="2" charset="2"/>
              <a:buChar char="ü"/>
            </a:pPr>
            <a:r>
              <a:rPr lang="en-US" b="1" dirty="0" smtClean="0">
                <a:ln w="0"/>
                <a:solidFill>
                  <a:schemeClr val="bg1"/>
                </a:solidFill>
                <a:effectLst>
                  <a:outerShdw blurRad="38100" dist="19050" dir="2700000" algn="tl" rotWithShape="0">
                    <a:schemeClr val="dk1">
                      <a:alpha val="40000"/>
                    </a:schemeClr>
                  </a:outerShdw>
                </a:effectLst>
              </a:rPr>
              <a:t>            Manage Profile</a:t>
            </a:r>
          </a:p>
          <a:p>
            <a:pPr marL="1200150" lvl="2" indent="-285750" algn="just">
              <a:buFont typeface="Wingdings" pitchFamily="2" charset="2"/>
              <a:buChar char="ü"/>
            </a:pPr>
            <a:r>
              <a:rPr lang="en-US" b="1" dirty="0" smtClean="0">
                <a:ln w="0"/>
                <a:solidFill>
                  <a:schemeClr val="bg1"/>
                </a:solidFill>
                <a:effectLst>
                  <a:outerShdw blurRad="38100" dist="19050" dir="2700000" algn="tl" rotWithShape="0">
                    <a:schemeClr val="dk1">
                      <a:alpha val="40000"/>
                    </a:schemeClr>
                  </a:outerShdw>
                </a:effectLst>
              </a:rPr>
              <a:t>            Make Payment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5873" cy="1015873"/>
          </a:xfrm>
          <a:prstGeom prst="rect">
            <a:avLst/>
          </a:prstGeom>
        </p:spPr>
      </p:pic>
    </p:spTree>
    <p:extLst>
      <p:ext uri="{BB962C8B-B14F-4D97-AF65-F5344CB8AC3E}">
        <p14:creationId xmlns:p14="http://schemas.microsoft.com/office/powerpoint/2010/main" val="3829827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13892</TotalTime>
  <Words>2042</Words>
  <Application>Microsoft Office PowerPoint</Application>
  <PresentationFormat>Widescreen</PresentationFormat>
  <Paragraphs>689</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6.System Flow Chart  </vt:lpstr>
      <vt:lpstr>7.ER Diagram</vt:lpstr>
      <vt:lpstr>8.Context Level</vt:lpstr>
      <vt:lpstr>8.Data Flow Diagram</vt:lpstr>
      <vt:lpstr>Second Level for User</vt:lpstr>
      <vt:lpstr>9.Data Dictionary</vt:lpstr>
      <vt:lpstr>9.Data Dictionary</vt:lpstr>
      <vt:lpstr>PowerPoint Presentation</vt:lpstr>
      <vt:lpstr>C. Categories table</vt:lpstr>
      <vt:lpstr>G. Product Table</vt:lpstr>
      <vt:lpstr>F. Order Table</vt:lpstr>
      <vt:lpstr>PowerPoint Presentation</vt:lpstr>
      <vt:lpstr>D. Contact us Table</vt:lpstr>
      <vt:lpstr>I. wish list Table</vt:lpstr>
      <vt:lpstr>10.Brief Description Process</vt:lpstr>
      <vt:lpstr>10.Brief Description Process</vt:lpstr>
      <vt:lpstr>PowerPoint Presentation</vt:lpstr>
      <vt:lpstr>PowerPoint Presentation</vt:lpstr>
      <vt:lpstr>User Module  Process:-</vt:lpstr>
      <vt:lpstr>PowerPoint Presentation</vt:lpstr>
      <vt:lpstr>PowerPoint Presentation</vt:lpstr>
      <vt:lpstr>Admin Panel</vt:lpstr>
      <vt:lpstr>PowerPoint Presentation</vt:lpstr>
      <vt:lpstr>Categories page:- This is Categories page here admin can change the categories master.</vt:lpstr>
      <vt:lpstr>PowerPoint Presentation</vt:lpstr>
      <vt:lpstr>Order Master:- Here Admin can check order master and Manage order &amp; payment status.</vt:lpstr>
      <vt:lpstr>User Master:- Here Admin can show the users.</vt:lpstr>
      <vt:lpstr>Contact us Master:- Here admin can show the users feedback and suggestion.</vt:lpstr>
      <vt:lpstr>PowerPoint Presentation</vt:lpstr>
      <vt:lpstr>PowerPoint Presentation</vt:lpstr>
      <vt:lpstr>PowerPoint Presentation</vt:lpstr>
      <vt:lpstr>Checkout page:- This is checkout page. User can place order and make payment.</vt:lpstr>
      <vt:lpstr>Transection Process:-  If user want to pay online or Paytm.</vt:lpstr>
      <vt:lpstr>PowerPoint Presentation</vt:lpstr>
      <vt:lpstr>Contact us</vt:lpstr>
      <vt:lpstr>PowerPoint Presentation</vt:lpstr>
      <vt:lpstr>PowerPoint Presentation</vt:lpstr>
      <vt:lpstr>Output index page:- After User login / register , this is the output design.</vt:lpstr>
      <vt:lpstr>Order:- After complete all checkout method, this is output design.</vt:lpstr>
      <vt:lpstr>Order Status:- After complete all checkout method, order process then give order id.</vt:lpstr>
      <vt:lpstr>13.Testing</vt:lpstr>
      <vt:lpstr>PowerPoint Presentation</vt:lpstr>
      <vt:lpstr>PowerPoint Presentation</vt:lpstr>
      <vt:lpstr>PowerPoint Presentation</vt:lpstr>
      <vt:lpstr>PowerPoint Presentation</vt:lpstr>
      <vt:lpstr>PowerPoint Presentation</vt:lpstr>
      <vt:lpstr>PowerPoint Presentation</vt:lpstr>
      <vt:lpstr>Future Enhancement</vt:lpstr>
      <vt:lpstr>Bibliography​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202</cp:revision>
  <dcterms:created xsi:type="dcterms:W3CDTF">2022-01-31T12:53:01Z</dcterms:created>
  <dcterms:modified xsi:type="dcterms:W3CDTF">2022-05-04T03:43:36Z</dcterms:modified>
</cp:coreProperties>
</file>